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handoutMasterIdLst>
    <p:handoutMasterId r:id="rId16"/>
  </p:handoutMasterIdLst>
  <p:sldIdLst>
    <p:sldId id="256" r:id="rId2"/>
    <p:sldId id="258" r:id="rId3"/>
    <p:sldId id="257" r:id="rId4"/>
    <p:sldId id="298" r:id="rId5"/>
    <p:sldId id="299" r:id="rId6"/>
    <p:sldId id="283" r:id="rId7"/>
    <p:sldId id="284" r:id="rId8"/>
    <p:sldId id="285" r:id="rId9"/>
    <p:sldId id="300" r:id="rId10"/>
    <p:sldId id="301" r:id="rId11"/>
    <p:sldId id="302" r:id="rId12"/>
    <p:sldId id="303" r:id="rId13"/>
    <p:sldId id="281" r:id="rId14"/>
  </p:sldIdLst>
  <p:sldSz cx="9144000" cy="6858000" type="screen4x3"/>
  <p:notesSz cx="6669088" cy="9928225"/>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58" autoAdjust="0"/>
    <p:restoredTop sz="94660"/>
  </p:normalViewPr>
  <p:slideViewPr>
    <p:cSldViewPr snapToGrid="0">
      <p:cViewPr varScale="1">
        <p:scale>
          <a:sx n="94" d="100"/>
          <a:sy n="94" d="100"/>
        </p:scale>
        <p:origin x="108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8135"/>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sz="quarter" idx="1"/>
          </p:nvPr>
        </p:nvSpPr>
        <p:spPr>
          <a:xfrm>
            <a:off x="3777607" y="0"/>
            <a:ext cx="2889938" cy="498135"/>
          </a:xfrm>
          <a:prstGeom prst="rect">
            <a:avLst/>
          </a:prstGeom>
        </p:spPr>
        <p:txBody>
          <a:bodyPr vert="horz" lIns="91440" tIns="45720" rIns="91440" bIns="45720" rtlCol="0"/>
          <a:lstStyle>
            <a:lvl1pPr algn="r">
              <a:defRPr sz="1200"/>
            </a:lvl1pPr>
          </a:lstStyle>
          <a:p>
            <a:fld id="{A5645640-9202-468A-AD31-A548310C517D}" type="datetimeFigureOut">
              <a:rPr lang="lv-LV" smtClean="0"/>
              <a:t>26.04.2016</a:t>
            </a:fld>
            <a:endParaRPr lang="lv-LV"/>
          </a:p>
        </p:txBody>
      </p:sp>
      <p:sp>
        <p:nvSpPr>
          <p:cNvPr id="4" name="Footer Placeholder 3"/>
          <p:cNvSpPr>
            <a:spLocks noGrp="1"/>
          </p:cNvSpPr>
          <p:nvPr>
            <p:ph type="ftr" sz="quarter" idx="2"/>
          </p:nvPr>
        </p:nvSpPr>
        <p:spPr>
          <a:xfrm>
            <a:off x="0" y="9430091"/>
            <a:ext cx="2889938" cy="498134"/>
          </a:xfrm>
          <a:prstGeom prst="rect">
            <a:avLst/>
          </a:prstGeom>
        </p:spPr>
        <p:txBody>
          <a:bodyPr vert="horz" lIns="91440" tIns="45720" rIns="91440" bIns="45720" rtlCol="0" anchor="b"/>
          <a:lstStyle>
            <a:lvl1pPr algn="l">
              <a:defRPr sz="1200"/>
            </a:lvl1pPr>
          </a:lstStyle>
          <a:p>
            <a:endParaRPr lang="lv-LV"/>
          </a:p>
        </p:txBody>
      </p:sp>
      <p:sp>
        <p:nvSpPr>
          <p:cNvPr id="5" name="Slide Number Placeholder 4"/>
          <p:cNvSpPr>
            <a:spLocks noGrp="1"/>
          </p:cNvSpPr>
          <p:nvPr>
            <p:ph type="sldNum" sz="quarter" idx="3"/>
          </p:nvPr>
        </p:nvSpPr>
        <p:spPr>
          <a:xfrm>
            <a:off x="3777607" y="9430091"/>
            <a:ext cx="2889938" cy="498134"/>
          </a:xfrm>
          <a:prstGeom prst="rect">
            <a:avLst/>
          </a:prstGeom>
        </p:spPr>
        <p:txBody>
          <a:bodyPr vert="horz" lIns="91440" tIns="45720" rIns="91440" bIns="45720" rtlCol="0" anchor="b"/>
          <a:lstStyle>
            <a:lvl1pPr algn="r">
              <a:defRPr sz="1200"/>
            </a:lvl1pPr>
          </a:lstStyle>
          <a:p>
            <a:fld id="{7600B787-47E8-4BB9-83B7-D8AD97BC79EE}" type="slidenum">
              <a:rPr lang="lv-LV" smtClean="0"/>
              <a:t>‹#›</a:t>
            </a:fld>
            <a:endParaRPr lang="lv-LV"/>
          </a:p>
        </p:txBody>
      </p:sp>
    </p:spTree>
    <p:extLst>
      <p:ext uri="{BB962C8B-B14F-4D97-AF65-F5344CB8AC3E}">
        <p14:creationId xmlns:p14="http://schemas.microsoft.com/office/powerpoint/2010/main" val="32004288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8135"/>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777607" y="0"/>
            <a:ext cx="2889938" cy="498135"/>
          </a:xfrm>
          <a:prstGeom prst="rect">
            <a:avLst/>
          </a:prstGeom>
        </p:spPr>
        <p:txBody>
          <a:bodyPr vert="horz" lIns="91440" tIns="45720" rIns="91440" bIns="45720" rtlCol="0"/>
          <a:lstStyle>
            <a:lvl1pPr algn="r">
              <a:defRPr sz="1200"/>
            </a:lvl1pPr>
          </a:lstStyle>
          <a:p>
            <a:fld id="{449F0E53-D166-48A8-B461-9ED65376EE23}" type="datetimeFigureOut">
              <a:rPr lang="lv-LV" smtClean="0"/>
              <a:t>26.04.2016</a:t>
            </a:fld>
            <a:endParaRPr lang="lv-LV"/>
          </a:p>
        </p:txBody>
      </p:sp>
      <p:sp>
        <p:nvSpPr>
          <p:cNvPr id="4" name="Slide Image Placeholder 3"/>
          <p:cNvSpPr>
            <a:spLocks noGrp="1" noRot="1" noChangeAspect="1"/>
          </p:cNvSpPr>
          <p:nvPr>
            <p:ph type="sldImg" idx="2"/>
          </p:nvPr>
        </p:nvSpPr>
        <p:spPr>
          <a:xfrm>
            <a:off x="1101725" y="1241425"/>
            <a:ext cx="4465638" cy="3349625"/>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66909" y="4777958"/>
            <a:ext cx="5335270" cy="390923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6" name="Footer Placeholder 5"/>
          <p:cNvSpPr>
            <a:spLocks noGrp="1"/>
          </p:cNvSpPr>
          <p:nvPr>
            <p:ph type="ftr" sz="quarter" idx="4"/>
          </p:nvPr>
        </p:nvSpPr>
        <p:spPr>
          <a:xfrm>
            <a:off x="0" y="9430091"/>
            <a:ext cx="2889938" cy="498134"/>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777607" y="9430091"/>
            <a:ext cx="2889938" cy="498134"/>
          </a:xfrm>
          <a:prstGeom prst="rect">
            <a:avLst/>
          </a:prstGeom>
        </p:spPr>
        <p:txBody>
          <a:bodyPr vert="horz" lIns="91440" tIns="45720" rIns="91440" bIns="45720" rtlCol="0" anchor="b"/>
          <a:lstStyle>
            <a:lvl1pPr algn="r">
              <a:defRPr sz="1200"/>
            </a:lvl1pPr>
          </a:lstStyle>
          <a:p>
            <a:fld id="{FEA7A09C-C3A7-4513-BB9D-FDDDC3ED8B70}" type="slidenum">
              <a:rPr lang="lv-LV" smtClean="0"/>
              <a:t>‹#›</a:t>
            </a:fld>
            <a:endParaRPr lang="lv-LV"/>
          </a:p>
        </p:txBody>
      </p:sp>
    </p:spTree>
    <p:extLst>
      <p:ext uri="{BB962C8B-B14F-4D97-AF65-F5344CB8AC3E}">
        <p14:creationId xmlns:p14="http://schemas.microsoft.com/office/powerpoint/2010/main" val="39363721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FEA7A09C-C3A7-4513-BB9D-FDDDC3ED8B70}" type="slidenum">
              <a:rPr lang="lv-LV" smtClean="0"/>
              <a:t>1</a:t>
            </a:fld>
            <a:endParaRPr lang="lv-LV"/>
          </a:p>
        </p:txBody>
      </p:sp>
    </p:spTree>
    <p:extLst>
      <p:ext uri="{BB962C8B-B14F-4D97-AF65-F5344CB8AC3E}">
        <p14:creationId xmlns:p14="http://schemas.microsoft.com/office/powerpoint/2010/main" val="41792197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DA2E3E4-E7EB-4D5C-A331-08C055B5A577}" type="datetime5">
              <a:rPr lang="lv-LV" smtClean="0"/>
              <a:t>26-apr-16</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D6F2F667-24BD-4D87-B83A-022AA6205A5D}" type="slidenum">
              <a:rPr lang="lv-LV" smtClean="0"/>
              <a:t>‹#›</a:t>
            </a:fld>
            <a:endParaRPr lang="lv-LV"/>
          </a:p>
        </p:txBody>
      </p:sp>
    </p:spTree>
    <p:extLst>
      <p:ext uri="{BB962C8B-B14F-4D97-AF65-F5344CB8AC3E}">
        <p14:creationId xmlns:p14="http://schemas.microsoft.com/office/powerpoint/2010/main" val="33808752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B1E146C-2926-4C9D-9AA4-B54F20F09229}" type="datetime5">
              <a:rPr lang="lv-LV" smtClean="0"/>
              <a:t>26-apr-16</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D6F2F667-24BD-4D87-B83A-022AA6205A5D}" type="slidenum">
              <a:rPr lang="lv-LV" smtClean="0"/>
              <a:t>‹#›</a:t>
            </a:fld>
            <a:endParaRPr lang="lv-LV"/>
          </a:p>
        </p:txBody>
      </p:sp>
    </p:spTree>
    <p:extLst>
      <p:ext uri="{BB962C8B-B14F-4D97-AF65-F5344CB8AC3E}">
        <p14:creationId xmlns:p14="http://schemas.microsoft.com/office/powerpoint/2010/main" val="3910798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540006D-69D3-46E9-B579-B5B9EEF10C98}" type="datetime5">
              <a:rPr lang="lv-LV" smtClean="0"/>
              <a:t>26-apr-16</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D6F2F667-24BD-4D87-B83A-022AA6205A5D}" type="slidenum">
              <a:rPr lang="lv-LV" smtClean="0"/>
              <a:t>‹#›</a:t>
            </a:fld>
            <a:endParaRPr lang="lv-LV"/>
          </a:p>
        </p:txBody>
      </p:sp>
    </p:spTree>
    <p:extLst>
      <p:ext uri="{BB962C8B-B14F-4D97-AF65-F5344CB8AC3E}">
        <p14:creationId xmlns:p14="http://schemas.microsoft.com/office/powerpoint/2010/main" val="21620035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DDB52A-E3EA-43E8-B573-2EEA77EF6E7B}" type="datetime5">
              <a:rPr lang="lv-LV" smtClean="0"/>
              <a:t>26-apr-16</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D6F2F667-24BD-4D87-B83A-022AA6205A5D}" type="slidenum">
              <a:rPr lang="lv-LV" smtClean="0"/>
              <a:t>‹#›</a:t>
            </a:fld>
            <a:endParaRPr lang="lv-LV"/>
          </a:p>
        </p:txBody>
      </p:sp>
    </p:spTree>
    <p:extLst>
      <p:ext uri="{BB962C8B-B14F-4D97-AF65-F5344CB8AC3E}">
        <p14:creationId xmlns:p14="http://schemas.microsoft.com/office/powerpoint/2010/main" val="3637593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7F98B3-1E23-4AAF-B666-1554D721B607}" type="datetime5">
              <a:rPr lang="lv-LV" smtClean="0"/>
              <a:t>26-apr-16</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D6F2F667-24BD-4D87-B83A-022AA6205A5D}" type="slidenum">
              <a:rPr lang="lv-LV" smtClean="0"/>
              <a:t>‹#›</a:t>
            </a:fld>
            <a:endParaRPr lang="lv-LV"/>
          </a:p>
        </p:txBody>
      </p:sp>
    </p:spTree>
    <p:extLst>
      <p:ext uri="{BB962C8B-B14F-4D97-AF65-F5344CB8AC3E}">
        <p14:creationId xmlns:p14="http://schemas.microsoft.com/office/powerpoint/2010/main" val="2168599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A148857-2C5D-4A8A-A420-FB12208ED569}" type="datetime5">
              <a:rPr lang="lv-LV" smtClean="0"/>
              <a:t>26-apr-16</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D6F2F667-24BD-4D87-B83A-022AA6205A5D}" type="slidenum">
              <a:rPr lang="lv-LV" smtClean="0"/>
              <a:t>‹#›</a:t>
            </a:fld>
            <a:endParaRPr lang="lv-LV"/>
          </a:p>
        </p:txBody>
      </p:sp>
    </p:spTree>
    <p:extLst>
      <p:ext uri="{BB962C8B-B14F-4D97-AF65-F5344CB8AC3E}">
        <p14:creationId xmlns:p14="http://schemas.microsoft.com/office/powerpoint/2010/main" val="3318289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9AB189F-A989-48A0-8F3E-7DD8BF608E71}" type="datetime5">
              <a:rPr lang="lv-LV" smtClean="0"/>
              <a:t>26-apr-16</a:t>
            </a:fld>
            <a:endParaRPr lang="lv-LV"/>
          </a:p>
        </p:txBody>
      </p:sp>
      <p:sp>
        <p:nvSpPr>
          <p:cNvPr id="8" name="Footer Placeholder 7"/>
          <p:cNvSpPr>
            <a:spLocks noGrp="1"/>
          </p:cNvSpPr>
          <p:nvPr>
            <p:ph type="ftr" sz="quarter" idx="11"/>
          </p:nvPr>
        </p:nvSpPr>
        <p:spPr/>
        <p:txBody>
          <a:bodyPr/>
          <a:lstStyle/>
          <a:p>
            <a:endParaRPr lang="lv-LV"/>
          </a:p>
        </p:txBody>
      </p:sp>
      <p:sp>
        <p:nvSpPr>
          <p:cNvPr id="9" name="Slide Number Placeholder 8"/>
          <p:cNvSpPr>
            <a:spLocks noGrp="1"/>
          </p:cNvSpPr>
          <p:nvPr>
            <p:ph type="sldNum" sz="quarter" idx="12"/>
          </p:nvPr>
        </p:nvSpPr>
        <p:spPr/>
        <p:txBody>
          <a:bodyPr/>
          <a:lstStyle/>
          <a:p>
            <a:fld id="{D6F2F667-24BD-4D87-B83A-022AA6205A5D}" type="slidenum">
              <a:rPr lang="lv-LV" smtClean="0"/>
              <a:t>‹#›</a:t>
            </a:fld>
            <a:endParaRPr lang="lv-LV"/>
          </a:p>
        </p:txBody>
      </p:sp>
    </p:spTree>
    <p:extLst>
      <p:ext uri="{BB962C8B-B14F-4D97-AF65-F5344CB8AC3E}">
        <p14:creationId xmlns:p14="http://schemas.microsoft.com/office/powerpoint/2010/main" val="1167667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832C46A-0FDA-4629-B5AD-0B6DE57AADAA}" type="datetime5">
              <a:rPr lang="lv-LV" smtClean="0"/>
              <a:t>26-apr-16</a:t>
            </a:fld>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D6F2F667-24BD-4D87-B83A-022AA6205A5D}" type="slidenum">
              <a:rPr lang="lv-LV" smtClean="0"/>
              <a:t>‹#›</a:t>
            </a:fld>
            <a:endParaRPr lang="lv-LV"/>
          </a:p>
        </p:txBody>
      </p:sp>
    </p:spTree>
    <p:extLst>
      <p:ext uri="{BB962C8B-B14F-4D97-AF65-F5344CB8AC3E}">
        <p14:creationId xmlns:p14="http://schemas.microsoft.com/office/powerpoint/2010/main" val="3483900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DE9DC5-DE82-4E52-9126-BF5E70BAD185}" type="datetime5">
              <a:rPr lang="lv-LV" smtClean="0"/>
              <a:t>26-apr-16</a:t>
            </a:fld>
            <a:endParaRPr lang="lv-LV"/>
          </a:p>
        </p:txBody>
      </p:sp>
      <p:sp>
        <p:nvSpPr>
          <p:cNvPr id="3" name="Footer Placeholder 2"/>
          <p:cNvSpPr>
            <a:spLocks noGrp="1"/>
          </p:cNvSpPr>
          <p:nvPr>
            <p:ph type="ftr" sz="quarter" idx="11"/>
          </p:nvPr>
        </p:nvSpPr>
        <p:spPr/>
        <p:txBody>
          <a:bodyPr/>
          <a:lstStyle/>
          <a:p>
            <a:endParaRPr lang="lv-LV"/>
          </a:p>
        </p:txBody>
      </p:sp>
      <p:sp>
        <p:nvSpPr>
          <p:cNvPr id="4" name="Slide Number Placeholder 3"/>
          <p:cNvSpPr>
            <a:spLocks noGrp="1"/>
          </p:cNvSpPr>
          <p:nvPr>
            <p:ph type="sldNum" sz="quarter" idx="12"/>
          </p:nvPr>
        </p:nvSpPr>
        <p:spPr/>
        <p:txBody>
          <a:bodyPr/>
          <a:lstStyle/>
          <a:p>
            <a:fld id="{D6F2F667-24BD-4D87-B83A-022AA6205A5D}" type="slidenum">
              <a:rPr lang="lv-LV" smtClean="0"/>
              <a:t>‹#›</a:t>
            </a:fld>
            <a:endParaRPr lang="lv-LV"/>
          </a:p>
        </p:txBody>
      </p:sp>
    </p:spTree>
    <p:extLst>
      <p:ext uri="{BB962C8B-B14F-4D97-AF65-F5344CB8AC3E}">
        <p14:creationId xmlns:p14="http://schemas.microsoft.com/office/powerpoint/2010/main" val="38437941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78DC92-70C0-4F98-9B5E-E5B58ED33E7A}" type="datetime5">
              <a:rPr lang="lv-LV" smtClean="0"/>
              <a:t>26-apr-16</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D6F2F667-24BD-4D87-B83A-022AA6205A5D}" type="slidenum">
              <a:rPr lang="lv-LV" smtClean="0"/>
              <a:t>‹#›</a:t>
            </a:fld>
            <a:endParaRPr lang="lv-LV"/>
          </a:p>
        </p:txBody>
      </p:sp>
    </p:spTree>
    <p:extLst>
      <p:ext uri="{BB962C8B-B14F-4D97-AF65-F5344CB8AC3E}">
        <p14:creationId xmlns:p14="http://schemas.microsoft.com/office/powerpoint/2010/main" val="1793253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66371D-B473-4BED-AD6C-FA9D7AB5FC09}" type="datetime5">
              <a:rPr lang="lv-LV" smtClean="0"/>
              <a:t>26-apr-16</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D6F2F667-24BD-4D87-B83A-022AA6205A5D}" type="slidenum">
              <a:rPr lang="lv-LV" smtClean="0"/>
              <a:t>‹#›</a:t>
            </a:fld>
            <a:endParaRPr lang="lv-LV"/>
          </a:p>
        </p:txBody>
      </p:sp>
    </p:spTree>
    <p:extLst>
      <p:ext uri="{BB962C8B-B14F-4D97-AF65-F5344CB8AC3E}">
        <p14:creationId xmlns:p14="http://schemas.microsoft.com/office/powerpoint/2010/main" val="1031578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64CC52-2FFB-485B-BABC-5E571273BE10}" type="datetime5">
              <a:rPr lang="lv-LV" smtClean="0"/>
              <a:t>26-apr-16</a:t>
            </a:fld>
            <a:endParaRPr lang="lv-LV"/>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F2F667-24BD-4D87-B83A-022AA6205A5D}" type="slidenum">
              <a:rPr lang="lv-LV" smtClean="0"/>
              <a:t>‹#›</a:t>
            </a:fld>
            <a:endParaRPr lang="lv-LV"/>
          </a:p>
        </p:txBody>
      </p:sp>
    </p:spTree>
    <p:extLst>
      <p:ext uri="{BB962C8B-B14F-4D97-AF65-F5344CB8AC3E}">
        <p14:creationId xmlns:p14="http://schemas.microsoft.com/office/powerpoint/2010/main" val="17549735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51969" y="2531084"/>
            <a:ext cx="6858000" cy="797090"/>
          </a:xfrm>
        </p:spPr>
        <p:txBody>
          <a:bodyPr>
            <a:normAutofit fontScale="90000"/>
          </a:bodyPr>
          <a:lstStyle/>
          <a:p>
            <a:r>
              <a:rPr lang="lv-LV" b="1" dirty="0" err="1" smtClean="0">
                <a:solidFill>
                  <a:srgbClr val="002060"/>
                </a:solidFill>
              </a:rPr>
              <a:t>Mag</a:t>
            </a:r>
            <a:r>
              <a:rPr lang="lv-LV" b="1" dirty="0" smtClean="0">
                <a:solidFill>
                  <a:srgbClr val="002060"/>
                </a:solidFill>
              </a:rPr>
              <a:t>. </a:t>
            </a:r>
            <a:r>
              <a:rPr lang="lv-LV" b="1" dirty="0" err="1" smtClean="0">
                <a:solidFill>
                  <a:srgbClr val="002060"/>
                </a:solidFill>
              </a:rPr>
              <a:t>iur</a:t>
            </a:r>
            <a:r>
              <a:rPr lang="lv-LV" b="1" dirty="0" smtClean="0">
                <a:solidFill>
                  <a:srgbClr val="002060"/>
                </a:solidFill>
              </a:rPr>
              <a:t>. Dana Rone</a:t>
            </a:r>
            <a:endParaRPr lang="lv-LV" b="1" dirty="0">
              <a:solidFill>
                <a:srgbClr val="002060"/>
              </a:solidFill>
            </a:endParaRPr>
          </a:p>
        </p:txBody>
      </p:sp>
      <p:sp>
        <p:nvSpPr>
          <p:cNvPr id="3" name="Subtitle 2"/>
          <p:cNvSpPr>
            <a:spLocks noGrp="1"/>
          </p:cNvSpPr>
          <p:nvPr>
            <p:ph type="subTitle" idx="1"/>
          </p:nvPr>
        </p:nvSpPr>
        <p:spPr>
          <a:xfrm>
            <a:off x="1051969" y="3582851"/>
            <a:ext cx="6858000" cy="1259411"/>
          </a:xfrm>
        </p:spPr>
        <p:txBody>
          <a:bodyPr>
            <a:noAutofit/>
          </a:bodyPr>
          <a:lstStyle/>
          <a:p>
            <a:r>
              <a:rPr lang="lv-LV" sz="3400" b="1" dirty="0" err="1" smtClean="0">
                <a:solidFill>
                  <a:schemeClr val="accent1">
                    <a:lumMod val="75000"/>
                  </a:schemeClr>
                </a:solidFill>
              </a:rPr>
              <a:t>Phases</a:t>
            </a:r>
            <a:r>
              <a:rPr lang="lv-LV" sz="3400" b="1" dirty="0" smtClean="0">
                <a:solidFill>
                  <a:schemeClr val="accent1">
                    <a:lumMod val="75000"/>
                  </a:schemeClr>
                </a:solidFill>
              </a:rPr>
              <a:t> </a:t>
            </a:r>
            <a:r>
              <a:rPr lang="lv-LV" sz="3400" b="1" dirty="0" err="1" smtClean="0">
                <a:solidFill>
                  <a:schemeClr val="accent1">
                    <a:lumMod val="75000"/>
                  </a:schemeClr>
                </a:solidFill>
              </a:rPr>
              <a:t>of</a:t>
            </a:r>
            <a:r>
              <a:rPr lang="lv-LV" sz="3400" b="1" dirty="0" smtClean="0">
                <a:solidFill>
                  <a:schemeClr val="accent1">
                    <a:lumMod val="75000"/>
                  </a:schemeClr>
                </a:solidFill>
              </a:rPr>
              <a:t> </a:t>
            </a:r>
            <a:r>
              <a:rPr lang="lv-LV" sz="3400" b="1" dirty="0" err="1" smtClean="0">
                <a:solidFill>
                  <a:schemeClr val="accent1">
                    <a:lumMod val="75000"/>
                  </a:schemeClr>
                </a:solidFill>
              </a:rPr>
              <a:t>mediation</a:t>
            </a:r>
            <a:endParaRPr lang="lv-LV" sz="3400" b="1" dirty="0" smtClean="0">
              <a:solidFill>
                <a:schemeClr val="accent1">
                  <a:lumMod val="75000"/>
                </a:schemeClr>
              </a:solidFill>
            </a:endParaRPr>
          </a:p>
        </p:txBody>
      </p:sp>
      <p:sp>
        <p:nvSpPr>
          <p:cNvPr id="5" name="Date Placeholder 4"/>
          <p:cNvSpPr>
            <a:spLocks noGrp="1"/>
          </p:cNvSpPr>
          <p:nvPr>
            <p:ph type="dt" sz="half" idx="10"/>
          </p:nvPr>
        </p:nvSpPr>
        <p:spPr/>
        <p:txBody>
          <a:bodyPr/>
          <a:lstStyle/>
          <a:p>
            <a:fld id="{628FFCE4-2ADA-40BA-A7B1-354002A57426}" type="datetime5">
              <a:rPr lang="lv-LV" smtClean="0"/>
              <a:t>26-apr-16</a:t>
            </a:fld>
            <a:endParaRPr lang="lv-LV"/>
          </a:p>
        </p:txBody>
      </p:sp>
      <p:sp>
        <p:nvSpPr>
          <p:cNvPr id="6" name="Slide Number Placeholder 5"/>
          <p:cNvSpPr>
            <a:spLocks noGrp="1"/>
          </p:cNvSpPr>
          <p:nvPr>
            <p:ph type="sldNum" sz="quarter" idx="12"/>
          </p:nvPr>
        </p:nvSpPr>
        <p:spPr/>
        <p:txBody>
          <a:bodyPr/>
          <a:lstStyle/>
          <a:p>
            <a:fld id="{D6F2F667-24BD-4D87-B83A-022AA6205A5D}" type="slidenum">
              <a:rPr lang="lv-LV" smtClean="0"/>
              <a:t>1</a:t>
            </a:fld>
            <a:endParaRPr lang="lv-LV"/>
          </a:p>
        </p:txBody>
      </p:sp>
      <p:pic>
        <p:nvPicPr>
          <p:cNvPr id="7" name="Picture 6" descr="C:\Users\KristineTi.TMC_A\Desktop\header.png"/>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700808"/>
          </a:xfrm>
          <a:prstGeom prst="rect">
            <a:avLst/>
          </a:prstGeom>
          <a:noFill/>
          <a:ln>
            <a:noFill/>
          </a:ln>
        </p:spPr>
      </p:pic>
    </p:spTree>
    <p:extLst>
      <p:ext uri="{BB962C8B-B14F-4D97-AF65-F5344CB8AC3E}">
        <p14:creationId xmlns:p14="http://schemas.microsoft.com/office/powerpoint/2010/main" val="631173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734096"/>
            <a:ext cx="7886700" cy="956593"/>
          </a:xfrm>
        </p:spPr>
        <p:txBody>
          <a:bodyPr>
            <a:noAutofit/>
          </a:bodyPr>
          <a:lstStyle/>
          <a:p>
            <a:r>
              <a:rPr lang="lv-LV" sz="3800" dirty="0" err="1" smtClean="0"/>
              <a:t>Phase</a:t>
            </a:r>
            <a:r>
              <a:rPr lang="lv-LV" sz="3800" dirty="0" smtClean="0"/>
              <a:t> 3 – </a:t>
            </a:r>
            <a:r>
              <a:rPr lang="lv-LV" sz="3800" dirty="0" err="1" smtClean="0"/>
              <a:t>Interests</a:t>
            </a:r>
            <a:r>
              <a:rPr lang="lv-LV" sz="3800" dirty="0" smtClean="0"/>
              <a:t> </a:t>
            </a:r>
            <a:r>
              <a:rPr lang="lv-LV" sz="3800" dirty="0" err="1" smtClean="0"/>
              <a:t>and</a:t>
            </a:r>
            <a:r>
              <a:rPr lang="lv-LV" sz="3800" dirty="0" smtClean="0"/>
              <a:t> </a:t>
            </a:r>
            <a:r>
              <a:rPr lang="lv-LV" sz="3800" dirty="0" err="1" smtClean="0"/>
              <a:t>values</a:t>
            </a:r>
            <a:endParaRPr lang="lv-LV" sz="3800" dirty="0"/>
          </a:p>
        </p:txBody>
      </p:sp>
      <p:sp>
        <p:nvSpPr>
          <p:cNvPr id="3" name="Content Placeholder 2"/>
          <p:cNvSpPr>
            <a:spLocks noGrp="1"/>
          </p:cNvSpPr>
          <p:nvPr>
            <p:ph idx="1"/>
          </p:nvPr>
        </p:nvSpPr>
        <p:spPr/>
        <p:txBody>
          <a:bodyPr>
            <a:normAutofit fontScale="92500"/>
          </a:bodyPr>
          <a:lstStyle/>
          <a:p>
            <a:r>
              <a:rPr lang="en-GB" dirty="0"/>
              <a:t>The </a:t>
            </a:r>
            <a:r>
              <a:rPr lang="en-GB" dirty="0" smtClean="0"/>
              <a:t>mediator</a:t>
            </a:r>
            <a:r>
              <a:rPr lang="lv-LV" dirty="0" smtClean="0"/>
              <a:t>:</a:t>
            </a:r>
          </a:p>
          <a:p>
            <a:pPr marL="514350" indent="-514350">
              <a:buFont typeface="+mj-lt"/>
              <a:buAutoNum type="arabicPeriod"/>
            </a:pPr>
            <a:r>
              <a:rPr lang="en-GB" dirty="0" smtClean="0"/>
              <a:t>helps </a:t>
            </a:r>
            <a:r>
              <a:rPr lang="en-GB" dirty="0"/>
              <a:t>the parties to disclose and define their interests, needs and </a:t>
            </a:r>
            <a:r>
              <a:rPr lang="en-GB" dirty="0" smtClean="0"/>
              <a:t>concerns</a:t>
            </a:r>
            <a:endParaRPr lang="lv-LV" dirty="0" smtClean="0"/>
          </a:p>
          <a:p>
            <a:pPr marL="514350" indent="-514350">
              <a:buFont typeface="+mj-lt"/>
              <a:buAutoNum type="arabicPeriod"/>
            </a:pPr>
            <a:r>
              <a:rPr lang="en-GB" dirty="0" smtClean="0"/>
              <a:t>explore</a:t>
            </a:r>
            <a:r>
              <a:rPr lang="lv-LV" dirty="0" smtClean="0"/>
              <a:t>s</a:t>
            </a:r>
            <a:r>
              <a:rPr lang="en-GB" dirty="0" smtClean="0"/>
              <a:t> </a:t>
            </a:r>
            <a:r>
              <a:rPr lang="en-GB" dirty="0"/>
              <a:t>and </a:t>
            </a:r>
            <a:r>
              <a:rPr lang="en-GB" dirty="0" err="1" smtClean="0"/>
              <a:t>identif</a:t>
            </a:r>
            <a:r>
              <a:rPr lang="lv-LV" dirty="0" smtClean="0"/>
              <a:t>ies</a:t>
            </a:r>
            <a:r>
              <a:rPr lang="en-GB" dirty="0" smtClean="0"/>
              <a:t> </a:t>
            </a:r>
            <a:r>
              <a:rPr lang="en-GB" dirty="0"/>
              <a:t>the core issues of the </a:t>
            </a:r>
            <a:r>
              <a:rPr lang="en-GB" dirty="0" err="1" smtClean="0"/>
              <a:t>disput</a:t>
            </a:r>
            <a:r>
              <a:rPr lang="lv-LV" dirty="0" smtClean="0"/>
              <a:t>e</a:t>
            </a:r>
          </a:p>
          <a:p>
            <a:pPr marL="514350" indent="-514350">
              <a:buFont typeface="+mj-lt"/>
              <a:buAutoNum type="arabicPeriod"/>
            </a:pPr>
            <a:r>
              <a:rPr lang="en-GB" dirty="0" smtClean="0"/>
              <a:t>emphasize</a:t>
            </a:r>
            <a:r>
              <a:rPr lang="lv-LV" dirty="0" smtClean="0"/>
              <a:t>s</a:t>
            </a:r>
            <a:r>
              <a:rPr lang="en-GB" dirty="0" smtClean="0"/>
              <a:t> </a:t>
            </a:r>
            <a:r>
              <a:rPr lang="en-GB" dirty="0"/>
              <a:t>common interests of the parties, so they could hear and learn about </a:t>
            </a:r>
            <a:r>
              <a:rPr lang="en-GB" dirty="0" smtClean="0"/>
              <a:t>them</a:t>
            </a:r>
            <a:endParaRPr lang="lv-LV" dirty="0" smtClean="0"/>
          </a:p>
          <a:p>
            <a:pPr marL="514350" indent="-514350">
              <a:buFont typeface="+mj-lt"/>
              <a:buAutoNum type="arabicPeriod"/>
            </a:pPr>
            <a:r>
              <a:rPr lang="en-GB" dirty="0" smtClean="0"/>
              <a:t>speak</a:t>
            </a:r>
            <a:r>
              <a:rPr lang="lv-LV" dirty="0" smtClean="0"/>
              <a:t>s</a:t>
            </a:r>
            <a:r>
              <a:rPr lang="en-GB" dirty="0" smtClean="0"/>
              <a:t> </a:t>
            </a:r>
            <a:r>
              <a:rPr lang="en-GB" dirty="0"/>
              <a:t>about discrepancies between the parties, at the same time trying to keep the parties positive and motivated towards their possible </a:t>
            </a:r>
            <a:r>
              <a:rPr lang="en-GB" dirty="0" err="1" smtClean="0"/>
              <a:t>solutio</a:t>
            </a:r>
            <a:r>
              <a:rPr lang="lv-LV" dirty="0" smtClean="0"/>
              <a:t>n</a:t>
            </a:r>
            <a:endParaRPr lang="lv-LV" dirty="0"/>
          </a:p>
        </p:txBody>
      </p:sp>
      <p:sp>
        <p:nvSpPr>
          <p:cNvPr id="4" name="Date Placeholder 3"/>
          <p:cNvSpPr>
            <a:spLocks noGrp="1"/>
          </p:cNvSpPr>
          <p:nvPr>
            <p:ph type="dt" sz="half" idx="10"/>
          </p:nvPr>
        </p:nvSpPr>
        <p:spPr/>
        <p:txBody>
          <a:bodyPr/>
          <a:lstStyle/>
          <a:p>
            <a:fld id="{004DC74B-040D-4ABE-964C-A2C982C64375}" type="datetime5">
              <a:rPr lang="lv-LV" smtClean="0"/>
              <a:t>26-apr-16</a:t>
            </a:fld>
            <a:endParaRPr lang="lv-LV"/>
          </a:p>
        </p:txBody>
      </p:sp>
      <p:sp>
        <p:nvSpPr>
          <p:cNvPr id="6" name="Slide Number Placeholder 5"/>
          <p:cNvSpPr>
            <a:spLocks noGrp="1"/>
          </p:cNvSpPr>
          <p:nvPr>
            <p:ph type="sldNum" sz="quarter" idx="12"/>
          </p:nvPr>
        </p:nvSpPr>
        <p:spPr/>
        <p:txBody>
          <a:bodyPr/>
          <a:lstStyle/>
          <a:p>
            <a:fld id="{D6F2F667-24BD-4D87-B83A-022AA6205A5D}" type="slidenum">
              <a:rPr lang="lv-LV" smtClean="0"/>
              <a:t>10</a:t>
            </a:fld>
            <a:endParaRPr lang="lv-LV"/>
          </a:p>
        </p:txBody>
      </p:sp>
    </p:spTree>
    <p:extLst>
      <p:ext uri="{BB962C8B-B14F-4D97-AF65-F5344CB8AC3E}">
        <p14:creationId xmlns:p14="http://schemas.microsoft.com/office/powerpoint/2010/main" val="3395233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734096"/>
            <a:ext cx="7886700" cy="956593"/>
          </a:xfrm>
        </p:spPr>
        <p:txBody>
          <a:bodyPr>
            <a:noAutofit/>
          </a:bodyPr>
          <a:lstStyle/>
          <a:p>
            <a:r>
              <a:rPr lang="lv-LV" sz="3800" dirty="0" err="1" smtClean="0"/>
              <a:t>Phase</a:t>
            </a:r>
            <a:r>
              <a:rPr lang="lv-LV" sz="3800" dirty="0" smtClean="0"/>
              <a:t> 4 – </a:t>
            </a:r>
            <a:r>
              <a:rPr lang="lv-LV" sz="3800" dirty="0" err="1" smtClean="0"/>
              <a:t>Solutions</a:t>
            </a:r>
            <a:r>
              <a:rPr lang="lv-LV" sz="3800" dirty="0" smtClean="0"/>
              <a:t> </a:t>
            </a:r>
            <a:r>
              <a:rPr lang="lv-LV" sz="3800" dirty="0" err="1" smtClean="0"/>
              <a:t>of</a:t>
            </a:r>
            <a:r>
              <a:rPr lang="lv-LV" sz="3800" dirty="0" smtClean="0"/>
              <a:t> </a:t>
            </a:r>
            <a:r>
              <a:rPr lang="lv-LV" sz="3800" dirty="0" err="1" smtClean="0"/>
              <a:t>the</a:t>
            </a:r>
            <a:r>
              <a:rPr lang="lv-LV" sz="3800" dirty="0" smtClean="0"/>
              <a:t> </a:t>
            </a:r>
            <a:r>
              <a:rPr lang="lv-LV" sz="3800" dirty="0" err="1" smtClean="0"/>
              <a:t>conflict</a:t>
            </a:r>
            <a:endParaRPr lang="lv-LV" sz="3800" dirty="0"/>
          </a:p>
        </p:txBody>
      </p:sp>
      <p:sp>
        <p:nvSpPr>
          <p:cNvPr id="3" name="Content Placeholder 2"/>
          <p:cNvSpPr>
            <a:spLocks noGrp="1"/>
          </p:cNvSpPr>
          <p:nvPr>
            <p:ph idx="1"/>
          </p:nvPr>
        </p:nvSpPr>
        <p:spPr/>
        <p:txBody>
          <a:bodyPr>
            <a:normAutofit lnSpcReduction="10000"/>
          </a:bodyPr>
          <a:lstStyle/>
          <a:p>
            <a:r>
              <a:rPr lang="en-GB" dirty="0" smtClean="0"/>
              <a:t>Observing experienced </a:t>
            </a:r>
            <a:r>
              <a:rPr lang="en-GB" dirty="0"/>
              <a:t>mediators </a:t>
            </a:r>
            <a:r>
              <a:rPr lang="en-GB" dirty="0" smtClean="0"/>
              <a:t>at </a:t>
            </a:r>
            <a:r>
              <a:rPr lang="en-GB" dirty="0"/>
              <a:t>work, it may appear that they are skipping phase three of clarification of interests and moving directly from free storytelling to problem solving. What is happening, however, is that the interests are already clarified during the storytelling </a:t>
            </a:r>
            <a:r>
              <a:rPr lang="en-GB" dirty="0" smtClean="0"/>
              <a:t>phase</a:t>
            </a:r>
            <a:endParaRPr lang="lv-LV" dirty="0" smtClean="0"/>
          </a:p>
          <a:p>
            <a:r>
              <a:rPr lang="lv-LV" dirty="0" err="1" smtClean="0"/>
              <a:t>Parties</a:t>
            </a:r>
            <a:r>
              <a:rPr lang="lv-LV" dirty="0" smtClean="0"/>
              <a:t> </a:t>
            </a:r>
            <a:r>
              <a:rPr lang="lv-LV" dirty="0" err="1" smtClean="0"/>
              <a:t>generate</a:t>
            </a:r>
            <a:r>
              <a:rPr lang="lv-LV" dirty="0" smtClean="0"/>
              <a:t> </a:t>
            </a:r>
            <a:r>
              <a:rPr lang="lv-LV" dirty="0" err="1" smtClean="0"/>
              <a:t>ideas</a:t>
            </a:r>
            <a:r>
              <a:rPr lang="lv-LV" dirty="0" smtClean="0"/>
              <a:t> </a:t>
            </a:r>
            <a:r>
              <a:rPr lang="lv-LV" dirty="0" err="1" smtClean="0"/>
              <a:t>and</a:t>
            </a:r>
            <a:r>
              <a:rPr lang="lv-LV" dirty="0" smtClean="0"/>
              <a:t> </a:t>
            </a:r>
            <a:r>
              <a:rPr lang="lv-LV" dirty="0" err="1" smtClean="0"/>
              <a:t>proposals</a:t>
            </a:r>
            <a:r>
              <a:rPr lang="lv-LV" dirty="0" smtClean="0"/>
              <a:t> </a:t>
            </a:r>
            <a:r>
              <a:rPr lang="lv-LV" dirty="0" err="1" smtClean="0"/>
              <a:t>of</a:t>
            </a:r>
            <a:r>
              <a:rPr lang="lv-LV" dirty="0" smtClean="0"/>
              <a:t> </a:t>
            </a:r>
            <a:r>
              <a:rPr lang="lv-LV" dirty="0" err="1" smtClean="0"/>
              <a:t>solutions</a:t>
            </a:r>
            <a:endParaRPr lang="lv-LV" dirty="0" smtClean="0"/>
          </a:p>
          <a:p>
            <a:r>
              <a:rPr lang="lv-LV" dirty="0" smtClean="0"/>
              <a:t>Mediator </a:t>
            </a:r>
            <a:r>
              <a:rPr lang="lv-LV" dirty="0" err="1" smtClean="0"/>
              <a:t>obstain</a:t>
            </a:r>
            <a:r>
              <a:rPr lang="lv-LV" dirty="0" smtClean="0"/>
              <a:t> </a:t>
            </a:r>
            <a:r>
              <a:rPr lang="lv-LV" dirty="0" err="1" smtClean="0"/>
              <a:t>from</a:t>
            </a:r>
            <a:r>
              <a:rPr lang="lv-LV" dirty="0" smtClean="0"/>
              <a:t> </a:t>
            </a:r>
            <a:r>
              <a:rPr lang="lv-LV" dirty="0" err="1" smtClean="0"/>
              <a:t>generation</a:t>
            </a:r>
            <a:r>
              <a:rPr lang="lv-LV" dirty="0" smtClean="0"/>
              <a:t> </a:t>
            </a:r>
            <a:r>
              <a:rPr lang="lv-LV" dirty="0" err="1" smtClean="0"/>
              <a:t>of</a:t>
            </a:r>
            <a:r>
              <a:rPr lang="lv-LV" dirty="0" smtClean="0"/>
              <a:t> </a:t>
            </a:r>
            <a:r>
              <a:rPr lang="lv-LV" dirty="0" err="1" smtClean="0"/>
              <a:t>ideas</a:t>
            </a:r>
            <a:r>
              <a:rPr lang="lv-LV" dirty="0" smtClean="0"/>
              <a:t> to </a:t>
            </a:r>
            <a:r>
              <a:rPr lang="lv-LV" dirty="0" err="1" smtClean="0"/>
              <a:t>keep</a:t>
            </a:r>
            <a:r>
              <a:rPr lang="lv-LV" dirty="0" smtClean="0"/>
              <a:t> </a:t>
            </a:r>
            <a:r>
              <a:rPr lang="lv-LV" dirty="0" err="1" smtClean="0"/>
              <a:t>neutrality</a:t>
            </a:r>
            <a:endParaRPr lang="lv-LV" dirty="0" smtClean="0"/>
          </a:p>
          <a:p>
            <a:r>
              <a:rPr lang="lv-LV" dirty="0" err="1" smtClean="0"/>
              <a:t>Help</a:t>
            </a:r>
            <a:r>
              <a:rPr lang="lv-LV" dirty="0" smtClean="0"/>
              <a:t> </a:t>
            </a:r>
            <a:r>
              <a:rPr lang="lv-LV" dirty="0" err="1" smtClean="0"/>
              <a:t>in</a:t>
            </a:r>
            <a:r>
              <a:rPr lang="lv-LV" dirty="0" smtClean="0"/>
              <a:t> </a:t>
            </a:r>
            <a:r>
              <a:rPr lang="lv-LV" dirty="0" err="1" smtClean="0"/>
              <a:t>the</a:t>
            </a:r>
            <a:r>
              <a:rPr lang="lv-LV" dirty="0" smtClean="0"/>
              <a:t> </a:t>
            </a:r>
            <a:r>
              <a:rPr lang="lv-LV" dirty="0" err="1" smtClean="0"/>
              <a:t>form</a:t>
            </a:r>
            <a:r>
              <a:rPr lang="lv-LV" dirty="0" smtClean="0"/>
              <a:t> </a:t>
            </a:r>
            <a:r>
              <a:rPr lang="lv-LV" dirty="0" err="1" smtClean="0"/>
              <a:t>of</a:t>
            </a:r>
            <a:r>
              <a:rPr lang="lv-LV" dirty="0" smtClean="0"/>
              <a:t> </a:t>
            </a:r>
            <a:r>
              <a:rPr lang="lv-LV" dirty="0" err="1" smtClean="0"/>
              <a:t>exploring</a:t>
            </a:r>
            <a:r>
              <a:rPr lang="lv-LV" dirty="0" smtClean="0"/>
              <a:t> </a:t>
            </a:r>
            <a:r>
              <a:rPr lang="lv-LV" dirty="0" err="1" smtClean="0"/>
              <a:t>and</a:t>
            </a:r>
            <a:r>
              <a:rPr lang="lv-LV" dirty="0" smtClean="0"/>
              <a:t> </a:t>
            </a:r>
            <a:r>
              <a:rPr lang="lv-LV" dirty="0" err="1" smtClean="0"/>
              <a:t>motivating</a:t>
            </a:r>
            <a:r>
              <a:rPr lang="lv-LV" dirty="0" smtClean="0"/>
              <a:t> </a:t>
            </a:r>
            <a:r>
              <a:rPr lang="lv-LV" dirty="0" err="1" smtClean="0"/>
              <a:t>questions</a:t>
            </a:r>
            <a:endParaRPr lang="lv-LV" dirty="0"/>
          </a:p>
        </p:txBody>
      </p:sp>
      <p:sp>
        <p:nvSpPr>
          <p:cNvPr id="4" name="Date Placeholder 3"/>
          <p:cNvSpPr>
            <a:spLocks noGrp="1"/>
          </p:cNvSpPr>
          <p:nvPr>
            <p:ph type="dt" sz="half" idx="10"/>
          </p:nvPr>
        </p:nvSpPr>
        <p:spPr/>
        <p:txBody>
          <a:bodyPr/>
          <a:lstStyle/>
          <a:p>
            <a:fld id="{004DC74B-040D-4ABE-964C-A2C982C64375}" type="datetime5">
              <a:rPr lang="lv-LV" smtClean="0"/>
              <a:t>26-apr-16</a:t>
            </a:fld>
            <a:endParaRPr lang="lv-LV"/>
          </a:p>
        </p:txBody>
      </p:sp>
      <p:sp>
        <p:nvSpPr>
          <p:cNvPr id="6" name="Slide Number Placeholder 5"/>
          <p:cNvSpPr>
            <a:spLocks noGrp="1"/>
          </p:cNvSpPr>
          <p:nvPr>
            <p:ph type="sldNum" sz="quarter" idx="12"/>
          </p:nvPr>
        </p:nvSpPr>
        <p:spPr/>
        <p:txBody>
          <a:bodyPr/>
          <a:lstStyle/>
          <a:p>
            <a:fld id="{D6F2F667-24BD-4D87-B83A-022AA6205A5D}" type="slidenum">
              <a:rPr lang="lv-LV" smtClean="0"/>
              <a:t>11</a:t>
            </a:fld>
            <a:endParaRPr lang="lv-LV"/>
          </a:p>
        </p:txBody>
      </p:sp>
    </p:spTree>
    <p:extLst>
      <p:ext uri="{BB962C8B-B14F-4D97-AF65-F5344CB8AC3E}">
        <p14:creationId xmlns:p14="http://schemas.microsoft.com/office/powerpoint/2010/main" val="7859286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734096"/>
            <a:ext cx="7886700" cy="956593"/>
          </a:xfrm>
        </p:spPr>
        <p:txBody>
          <a:bodyPr>
            <a:noAutofit/>
          </a:bodyPr>
          <a:lstStyle/>
          <a:p>
            <a:r>
              <a:rPr lang="lv-LV" sz="3800" dirty="0" err="1" smtClean="0"/>
              <a:t>Phase</a:t>
            </a:r>
            <a:r>
              <a:rPr lang="lv-LV" sz="3800" dirty="0" smtClean="0"/>
              <a:t> 5 – </a:t>
            </a:r>
            <a:r>
              <a:rPr lang="lv-LV" sz="3800" dirty="0" err="1" smtClean="0"/>
              <a:t>Result</a:t>
            </a:r>
            <a:r>
              <a:rPr lang="lv-LV" sz="3800" dirty="0" smtClean="0"/>
              <a:t> </a:t>
            </a:r>
            <a:r>
              <a:rPr lang="lv-LV" sz="3800" dirty="0" err="1" smtClean="0"/>
              <a:t>of</a:t>
            </a:r>
            <a:r>
              <a:rPr lang="lv-LV" sz="3800" dirty="0" smtClean="0"/>
              <a:t> </a:t>
            </a:r>
            <a:r>
              <a:rPr lang="lv-LV" sz="3800" dirty="0" err="1" smtClean="0"/>
              <a:t>the</a:t>
            </a:r>
            <a:r>
              <a:rPr lang="lv-LV" sz="3800" dirty="0" smtClean="0"/>
              <a:t> </a:t>
            </a:r>
            <a:r>
              <a:rPr lang="lv-LV" sz="3800" dirty="0" err="1" smtClean="0"/>
              <a:t>mediation</a:t>
            </a:r>
            <a:endParaRPr lang="lv-LV" sz="3800" dirty="0"/>
          </a:p>
        </p:txBody>
      </p:sp>
      <p:sp>
        <p:nvSpPr>
          <p:cNvPr id="3" name="Content Placeholder 2"/>
          <p:cNvSpPr>
            <a:spLocks noGrp="1"/>
          </p:cNvSpPr>
          <p:nvPr>
            <p:ph idx="1"/>
          </p:nvPr>
        </p:nvSpPr>
        <p:spPr/>
        <p:txBody>
          <a:bodyPr>
            <a:normAutofit/>
          </a:bodyPr>
          <a:lstStyle/>
          <a:p>
            <a:r>
              <a:rPr lang="lv-LV" dirty="0" smtClean="0"/>
              <a:t>A </a:t>
            </a:r>
            <a:r>
              <a:rPr lang="lv-LV" dirty="0" err="1" smtClean="0"/>
              <a:t>hand</a:t>
            </a:r>
            <a:r>
              <a:rPr lang="lv-LV" dirty="0" smtClean="0"/>
              <a:t> </a:t>
            </a:r>
            <a:r>
              <a:rPr lang="lv-LV" dirty="0" err="1" smtClean="0"/>
              <a:t>shake</a:t>
            </a:r>
            <a:r>
              <a:rPr lang="lv-LV" dirty="0" smtClean="0"/>
              <a:t>?</a:t>
            </a:r>
          </a:p>
          <a:p>
            <a:r>
              <a:rPr lang="lv-LV" dirty="0" smtClean="0"/>
              <a:t>A </a:t>
            </a:r>
            <a:r>
              <a:rPr lang="lv-LV" dirty="0" err="1" smtClean="0"/>
              <a:t>written</a:t>
            </a:r>
            <a:r>
              <a:rPr lang="lv-LV" dirty="0" smtClean="0"/>
              <a:t> </a:t>
            </a:r>
            <a:r>
              <a:rPr lang="lv-LV" dirty="0" err="1" smtClean="0"/>
              <a:t>agreement</a:t>
            </a:r>
            <a:r>
              <a:rPr lang="lv-LV" dirty="0" smtClean="0"/>
              <a:t>?</a:t>
            </a:r>
          </a:p>
          <a:p>
            <a:r>
              <a:rPr lang="lv-LV" dirty="0" err="1" smtClean="0"/>
              <a:t>Who</a:t>
            </a:r>
            <a:r>
              <a:rPr lang="lv-LV" dirty="0" smtClean="0"/>
              <a:t> </a:t>
            </a:r>
            <a:r>
              <a:rPr lang="lv-LV" dirty="0" err="1" smtClean="0"/>
              <a:t>drafts</a:t>
            </a:r>
            <a:r>
              <a:rPr lang="lv-LV" dirty="0" smtClean="0"/>
              <a:t> </a:t>
            </a:r>
            <a:r>
              <a:rPr lang="lv-LV" dirty="0" err="1" smtClean="0"/>
              <a:t>the</a:t>
            </a:r>
            <a:r>
              <a:rPr lang="lv-LV" dirty="0" smtClean="0"/>
              <a:t> </a:t>
            </a:r>
            <a:r>
              <a:rPr lang="lv-LV" dirty="0" err="1" smtClean="0"/>
              <a:t>agreement</a:t>
            </a:r>
            <a:r>
              <a:rPr lang="lv-LV" dirty="0" smtClean="0"/>
              <a:t> – </a:t>
            </a:r>
            <a:r>
              <a:rPr lang="lv-LV" dirty="0" err="1" smtClean="0"/>
              <a:t>lawyers</a:t>
            </a:r>
            <a:r>
              <a:rPr lang="lv-LV" dirty="0" smtClean="0"/>
              <a:t>, mediators, </a:t>
            </a:r>
            <a:r>
              <a:rPr lang="lv-LV" dirty="0" err="1" smtClean="0"/>
              <a:t>the</a:t>
            </a:r>
            <a:r>
              <a:rPr lang="lv-LV" dirty="0" smtClean="0"/>
              <a:t> </a:t>
            </a:r>
            <a:r>
              <a:rPr lang="lv-LV" dirty="0" err="1" smtClean="0"/>
              <a:t>parties</a:t>
            </a:r>
            <a:r>
              <a:rPr lang="lv-LV" dirty="0" smtClean="0"/>
              <a:t>?</a:t>
            </a:r>
          </a:p>
          <a:p>
            <a:r>
              <a:rPr lang="lv-LV" dirty="0" err="1" smtClean="0"/>
              <a:t>Closure</a:t>
            </a:r>
            <a:r>
              <a:rPr lang="lv-LV" dirty="0" smtClean="0"/>
              <a:t> </a:t>
            </a:r>
            <a:r>
              <a:rPr lang="lv-LV" dirty="0" err="1" smtClean="0"/>
              <a:t>session</a:t>
            </a:r>
            <a:r>
              <a:rPr lang="lv-LV" dirty="0" smtClean="0"/>
              <a:t> </a:t>
            </a:r>
            <a:r>
              <a:rPr lang="lv-LV" dirty="0" err="1" smtClean="0"/>
              <a:t>or</a:t>
            </a:r>
            <a:r>
              <a:rPr lang="lv-LV" dirty="0" smtClean="0"/>
              <a:t> </a:t>
            </a:r>
            <a:r>
              <a:rPr lang="lv-LV" dirty="0" err="1" smtClean="0"/>
              <a:t>better</a:t>
            </a:r>
            <a:r>
              <a:rPr lang="lv-LV" dirty="0" smtClean="0"/>
              <a:t> no?</a:t>
            </a:r>
            <a:endParaRPr lang="lv-LV" dirty="0"/>
          </a:p>
        </p:txBody>
      </p:sp>
      <p:sp>
        <p:nvSpPr>
          <p:cNvPr id="4" name="Date Placeholder 3"/>
          <p:cNvSpPr>
            <a:spLocks noGrp="1"/>
          </p:cNvSpPr>
          <p:nvPr>
            <p:ph type="dt" sz="half" idx="10"/>
          </p:nvPr>
        </p:nvSpPr>
        <p:spPr/>
        <p:txBody>
          <a:bodyPr/>
          <a:lstStyle/>
          <a:p>
            <a:fld id="{004DC74B-040D-4ABE-964C-A2C982C64375}" type="datetime5">
              <a:rPr lang="lv-LV" smtClean="0"/>
              <a:t>26-apr-16</a:t>
            </a:fld>
            <a:endParaRPr lang="lv-LV"/>
          </a:p>
        </p:txBody>
      </p:sp>
      <p:sp>
        <p:nvSpPr>
          <p:cNvPr id="6" name="Slide Number Placeholder 5"/>
          <p:cNvSpPr>
            <a:spLocks noGrp="1"/>
          </p:cNvSpPr>
          <p:nvPr>
            <p:ph type="sldNum" sz="quarter" idx="12"/>
          </p:nvPr>
        </p:nvSpPr>
        <p:spPr/>
        <p:txBody>
          <a:bodyPr/>
          <a:lstStyle/>
          <a:p>
            <a:fld id="{D6F2F667-24BD-4D87-B83A-022AA6205A5D}" type="slidenum">
              <a:rPr lang="lv-LV" smtClean="0"/>
              <a:t>12</a:t>
            </a:fld>
            <a:endParaRPr lang="lv-LV"/>
          </a:p>
        </p:txBody>
      </p:sp>
    </p:spTree>
    <p:extLst>
      <p:ext uri="{BB962C8B-B14F-4D97-AF65-F5344CB8AC3E}">
        <p14:creationId xmlns:p14="http://schemas.microsoft.com/office/powerpoint/2010/main" val="40893451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734096"/>
            <a:ext cx="7886700" cy="956593"/>
          </a:xfrm>
        </p:spPr>
        <p:txBody>
          <a:bodyPr/>
          <a:lstStyle/>
          <a:p>
            <a:pPr algn="ctr"/>
            <a:r>
              <a:rPr lang="lv-LV" dirty="0" err="1" smtClean="0"/>
              <a:t>Thank</a:t>
            </a:r>
            <a:r>
              <a:rPr lang="lv-LV" dirty="0" smtClean="0"/>
              <a:t> </a:t>
            </a:r>
            <a:r>
              <a:rPr lang="lv-LV" dirty="0" err="1" smtClean="0"/>
              <a:t>you</a:t>
            </a:r>
            <a:r>
              <a:rPr lang="lv-LV" dirty="0" smtClean="0"/>
              <a:t>!</a:t>
            </a:r>
            <a:endParaRPr lang="lv-LV" dirty="0"/>
          </a:p>
        </p:txBody>
      </p:sp>
      <p:sp>
        <p:nvSpPr>
          <p:cNvPr id="3" name="Content Placeholder 2"/>
          <p:cNvSpPr>
            <a:spLocks noGrp="1"/>
          </p:cNvSpPr>
          <p:nvPr>
            <p:ph idx="1"/>
          </p:nvPr>
        </p:nvSpPr>
        <p:spPr/>
        <p:txBody>
          <a:bodyPr/>
          <a:lstStyle/>
          <a:p>
            <a:pPr marL="0" indent="0" algn="ctr">
              <a:buNone/>
            </a:pPr>
            <a:r>
              <a:rPr lang="lv-LV" dirty="0" err="1" smtClean="0"/>
              <a:t>For</a:t>
            </a:r>
            <a:r>
              <a:rPr lang="lv-LV" dirty="0" smtClean="0"/>
              <a:t> </a:t>
            </a:r>
            <a:r>
              <a:rPr lang="lv-LV" dirty="0" err="1" smtClean="0"/>
              <a:t>further</a:t>
            </a:r>
            <a:r>
              <a:rPr lang="lv-LV" dirty="0" smtClean="0"/>
              <a:t> </a:t>
            </a:r>
            <a:r>
              <a:rPr lang="lv-LV" dirty="0" err="1" smtClean="0"/>
              <a:t>questions</a:t>
            </a:r>
            <a:r>
              <a:rPr lang="lv-LV" dirty="0" smtClean="0"/>
              <a:t> </a:t>
            </a:r>
            <a:r>
              <a:rPr lang="lv-LV" dirty="0" err="1" smtClean="0"/>
              <a:t>on</a:t>
            </a:r>
            <a:r>
              <a:rPr lang="lv-LV" dirty="0" smtClean="0"/>
              <a:t> </a:t>
            </a:r>
            <a:r>
              <a:rPr lang="lv-LV" dirty="0" err="1" smtClean="0"/>
              <a:t>mediation</a:t>
            </a:r>
            <a:r>
              <a:rPr lang="lv-LV" dirty="0" smtClean="0"/>
              <a:t> </a:t>
            </a:r>
            <a:r>
              <a:rPr lang="lv-LV" dirty="0" err="1" smtClean="0"/>
              <a:t>please</a:t>
            </a:r>
            <a:r>
              <a:rPr lang="lv-LV" dirty="0" smtClean="0"/>
              <a:t> </a:t>
            </a:r>
            <a:r>
              <a:rPr lang="lv-LV" dirty="0" err="1" smtClean="0"/>
              <a:t>write</a:t>
            </a:r>
            <a:r>
              <a:rPr lang="lv-LV" dirty="0" smtClean="0"/>
              <a:t> to:</a:t>
            </a:r>
          </a:p>
          <a:p>
            <a:pPr marL="0" indent="0" algn="ctr">
              <a:buNone/>
            </a:pPr>
            <a:r>
              <a:rPr lang="lv-LV" dirty="0" err="1" smtClean="0"/>
              <a:t>dana.rone@latnet.lv</a:t>
            </a:r>
            <a:endParaRPr lang="lv-LV" dirty="0"/>
          </a:p>
        </p:txBody>
      </p:sp>
      <p:sp>
        <p:nvSpPr>
          <p:cNvPr id="4" name="Date Placeholder 3"/>
          <p:cNvSpPr>
            <a:spLocks noGrp="1"/>
          </p:cNvSpPr>
          <p:nvPr>
            <p:ph type="dt" sz="half" idx="10"/>
          </p:nvPr>
        </p:nvSpPr>
        <p:spPr/>
        <p:txBody>
          <a:bodyPr/>
          <a:lstStyle/>
          <a:p>
            <a:fld id="{48616FF4-C30A-4052-93D2-90308A67C487}" type="datetime5">
              <a:rPr lang="lv-LV" smtClean="0"/>
              <a:t>26-apr-16</a:t>
            </a:fld>
            <a:endParaRPr lang="lv-LV"/>
          </a:p>
        </p:txBody>
      </p:sp>
      <p:sp>
        <p:nvSpPr>
          <p:cNvPr id="6" name="Slide Number Placeholder 5"/>
          <p:cNvSpPr>
            <a:spLocks noGrp="1"/>
          </p:cNvSpPr>
          <p:nvPr>
            <p:ph type="sldNum" sz="quarter" idx="12"/>
          </p:nvPr>
        </p:nvSpPr>
        <p:spPr/>
        <p:txBody>
          <a:bodyPr/>
          <a:lstStyle/>
          <a:p>
            <a:fld id="{D6F2F667-24BD-4D87-B83A-022AA6205A5D}" type="slidenum">
              <a:rPr lang="lv-LV" smtClean="0"/>
              <a:t>13</a:t>
            </a:fld>
            <a:endParaRPr lang="lv-LV"/>
          </a:p>
        </p:txBody>
      </p:sp>
    </p:spTree>
    <p:extLst>
      <p:ext uri="{BB962C8B-B14F-4D97-AF65-F5344CB8AC3E}">
        <p14:creationId xmlns:p14="http://schemas.microsoft.com/office/powerpoint/2010/main" val="30852594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734096"/>
            <a:ext cx="7886700" cy="956593"/>
          </a:xfrm>
        </p:spPr>
        <p:txBody>
          <a:bodyPr>
            <a:normAutofit/>
          </a:bodyPr>
          <a:lstStyle/>
          <a:p>
            <a:r>
              <a:rPr lang="lv-LV" dirty="0" err="1" smtClean="0"/>
              <a:t>Introduction</a:t>
            </a:r>
            <a:endParaRPr lang="lv-LV" dirty="0"/>
          </a:p>
        </p:txBody>
      </p:sp>
      <p:sp>
        <p:nvSpPr>
          <p:cNvPr id="3" name="Content Placeholder 2"/>
          <p:cNvSpPr>
            <a:spLocks noGrp="1"/>
          </p:cNvSpPr>
          <p:nvPr>
            <p:ph idx="1"/>
          </p:nvPr>
        </p:nvSpPr>
        <p:spPr/>
        <p:txBody>
          <a:bodyPr>
            <a:normAutofit fontScale="92500" lnSpcReduction="10000"/>
          </a:bodyPr>
          <a:lstStyle/>
          <a:p>
            <a:r>
              <a:rPr lang="lv-LV" dirty="0" err="1" smtClean="0"/>
              <a:t>The</a:t>
            </a:r>
            <a:r>
              <a:rPr lang="lv-LV" dirty="0" smtClean="0"/>
              <a:t> 1st </a:t>
            </a:r>
            <a:r>
              <a:rPr lang="en-GB" dirty="0" smtClean="0"/>
              <a:t>sentence </a:t>
            </a:r>
            <a:r>
              <a:rPr lang="en-GB" dirty="0"/>
              <a:t>of the Article 3, clause a) of the Directive </a:t>
            </a:r>
            <a:r>
              <a:rPr lang="en-GB" dirty="0" smtClean="0"/>
              <a:t>2008/52/EC </a:t>
            </a:r>
            <a:r>
              <a:rPr lang="en-GB" dirty="0"/>
              <a:t>“mediation means a structured process however named or referred to, whereby two or more parties to a dispute attempt by themselves, on a voluntary basis, to reach an agreement on the settlement of their dispute with the assistance of a mediator</a:t>
            </a:r>
            <a:r>
              <a:rPr lang="en-GB" dirty="0" smtClean="0"/>
              <a:t>”</a:t>
            </a:r>
            <a:endParaRPr lang="lv-LV" dirty="0" smtClean="0"/>
          </a:p>
          <a:p>
            <a:r>
              <a:rPr lang="lv-LV" dirty="0" smtClean="0"/>
              <a:t>N</a:t>
            </a:r>
            <a:r>
              <a:rPr lang="en-GB" dirty="0" smtClean="0"/>
              <a:t>o </a:t>
            </a:r>
            <a:r>
              <a:rPr lang="en-GB" dirty="0"/>
              <a:t>further explanation in the Directive what is meant by the “structured </a:t>
            </a:r>
            <a:r>
              <a:rPr lang="en-GB" dirty="0" smtClean="0"/>
              <a:t>process”</a:t>
            </a:r>
            <a:endParaRPr lang="lv-LV" dirty="0" smtClean="0"/>
          </a:p>
          <a:p>
            <a:r>
              <a:rPr lang="lv-LV" dirty="0" err="1" smtClean="0"/>
              <a:t>General</a:t>
            </a:r>
            <a:r>
              <a:rPr lang="lv-LV" dirty="0" smtClean="0"/>
              <a:t> </a:t>
            </a:r>
            <a:r>
              <a:rPr lang="lv-LV" dirty="0" err="1" smtClean="0"/>
              <a:t>opinion</a:t>
            </a:r>
            <a:r>
              <a:rPr lang="lv-LV" dirty="0" smtClean="0"/>
              <a:t>: </a:t>
            </a:r>
            <a:r>
              <a:rPr lang="en-GB" dirty="0" smtClean="0"/>
              <a:t>structure </a:t>
            </a:r>
            <a:r>
              <a:rPr lang="en-GB" dirty="0"/>
              <a:t>is an essential element in mediation in order to proceed from conflict to </a:t>
            </a:r>
            <a:r>
              <a:rPr lang="en-GB" dirty="0" smtClean="0"/>
              <a:t>settlement</a:t>
            </a:r>
            <a:endParaRPr lang="lv-LV" dirty="0"/>
          </a:p>
          <a:p>
            <a:endParaRPr lang="lv-LV" dirty="0"/>
          </a:p>
        </p:txBody>
      </p:sp>
      <p:sp>
        <p:nvSpPr>
          <p:cNvPr id="4" name="Date Placeholder 3"/>
          <p:cNvSpPr>
            <a:spLocks noGrp="1"/>
          </p:cNvSpPr>
          <p:nvPr>
            <p:ph type="dt" sz="half" idx="10"/>
          </p:nvPr>
        </p:nvSpPr>
        <p:spPr/>
        <p:txBody>
          <a:bodyPr/>
          <a:lstStyle/>
          <a:p>
            <a:fld id="{3188EC15-E9C1-433A-9D2D-DFCC3C7F35BD}" type="datetime5">
              <a:rPr lang="lv-LV" smtClean="0"/>
              <a:t>26-apr-16</a:t>
            </a:fld>
            <a:endParaRPr lang="lv-LV"/>
          </a:p>
        </p:txBody>
      </p:sp>
      <p:sp>
        <p:nvSpPr>
          <p:cNvPr id="6" name="Slide Number Placeholder 5"/>
          <p:cNvSpPr>
            <a:spLocks noGrp="1"/>
          </p:cNvSpPr>
          <p:nvPr>
            <p:ph type="sldNum" sz="quarter" idx="12"/>
          </p:nvPr>
        </p:nvSpPr>
        <p:spPr/>
        <p:txBody>
          <a:bodyPr/>
          <a:lstStyle/>
          <a:p>
            <a:fld id="{D6F2F667-24BD-4D87-B83A-022AA6205A5D}" type="slidenum">
              <a:rPr lang="lv-LV" smtClean="0"/>
              <a:t>2</a:t>
            </a:fld>
            <a:endParaRPr lang="lv-LV"/>
          </a:p>
        </p:txBody>
      </p:sp>
    </p:spTree>
    <p:extLst>
      <p:ext uri="{BB962C8B-B14F-4D97-AF65-F5344CB8AC3E}">
        <p14:creationId xmlns:p14="http://schemas.microsoft.com/office/powerpoint/2010/main" val="40751650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734096"/>
            <a:ext cx="7886700" cy="956593"/>
          </a:xfrm>
        </p:spPr>
        <p:txBody>
          <a:bodyPr/>
          <a:lstStyle/>
          <a:p>
            <a:r>
              <a:rPr lang="lv-LV" dirty="0" err="1" smtClean="0"/>
              <a:t>Introduction</a:t>
            </a:r>
            <a:endParaRPr lang="lv-LV" dirty="0"/>
          </a:p>
        </p:txBody>
      </p:sp>
      <p:sp>
        <p:nvSpPr>
          <p:cNvPr id="3" name="Content Placeholder 2"/>
          <p:cNvSpPr>
            <a:spLocks noGrp="1"/>
          </p:cNvSpPr>
          <p:nvPr>
            <p:ph idx="1"/>
          </p:nvPr>
        </p:nvSpPr>
        <p:spPr/>
        <p:txBody>
          <a:bodyPr>
            <a:normAutofit/>
          </a:bodyPr>
          <a:lstStyle/>
          <a:p>
            <a:r>
              <a:rPr lang="en-GB" dirty="0"/>
              <a:t>Mediation consists of several structurally united </a:t>
            </a:r>
            <a:r>
              <a:rPr lang="en-GB" dirty="0" smtClean="0"/>
              <a:t>phases</a:t>
            </a:r>
            <a:endParaRPr lang="lv-LV" dirty="0" smtClean="0"/>
          </a:p>
          <a:p>
            <a:r>
              <a:rPr lang="en-GB" dirty="0" smtClean="0"/>
              <a:t>A </a:t>
            </a:r>
            <a:r>
              <a:rPr lang="en-GB" dirty="0"/>
              <a:t>mediator </a:t>
            </a:r>
            <a:r>
              <a:rPr lang="lv-LV" dirty="0" smtClean="0"/>
              <a:t>l</a:t>
            </a:r>
            <a:r>
              <a:rPr lang="en-GB" dirty="0" err="1" smtClean="0"/>
              <a:t>ead</a:t>
            </a:r>
            <a:r>
              <a:rPr lang="lv-LV" dirty="0" smtClean="0"/>
              <a:t>s</a:t>
            </a:r>
            <a:r>
              <a:rPr lang="en-GB" dirty="0" smtClean="0"/>
              <a:t> </a:t>
            </a:r>
            <a:r>
              <a:rPr lang="en-GB" dirty="0"/>
              <a:t>parties through </a:t>
            </a:r>
            <a:r>
              <a:rPr lang="en-GB" dirty="0" smtClean="0"/>
              <a:t>them</a:t>
            </a:r>
            <a:endParaRPr lang="lv-LV" dirty="0" smtClean="0"/>
          </a:p>
          <a:p>
            <a:r>
              <a:rPr lang="lv-LV" dirty="0" smtClean="0"/>
              <a:t>T</a:t>
            </a:r>
            <a:r>
              <a:rPr lang="en-GB" dirty="0" smtClean="0"/>
              <a:t>he </a:t>
            </a:r>
            <a:r>
              <a:rPr lang="en-GB" dirty="0"/>
              <a:t>parties might feel in the process of mediation as being in multi-party conversation or meeting, </a:t>
            </a:r>
            <a:r>
              <a:rPr lang="lv-LV" dirty="0" err="1" smtClean="0"/>
              <a:t>but</a:t>
            </a:r>
            <a:r>
              <a:rPr lang="lv-LV" dirty="0" smtClean="0"/>
              <a:t> </a:t>
            </a:r>
            <a:r>
              <a:rPr lang="en-GB" dirty="0" smtClean="0"/>
              <a:t>the </a:t>
            </a:r>
            <a:r>
              <a:rPr lang="en-GB" dirty="0"/>
              <a:t>structure is what organizes the </a:t>
            </a:r>
            <a:r>
              <a:rPr lang="en-GB" dirty="0" smtClean="0"/>
              <a:t>process</a:t>
            </a:r>
            <a:endParaRPr lang="lv-LV" dirty="0" smtClean="0"/>
          </a:p>
          <a:p>
            <a:r>
              <a:rPr lang="lv-LV" dirty="0" smtClean="0"/>
              <a:t>N</a:t>
            </a:r>
            <a:r>
              <a:rPr lang="en-GB" dirty="0" smtClean="0"/>
              <a:t>o </a:t>
            </a:r>
            <a:r>
              <a:rPr lang="en-GB" dirty="0"/>
              <a:t>unanimity on amount of </a:t>
            </a:r>
            <a:r>
              <a:rPr lang="en-GB" dirty="0" smtClean="0"/>
              <a:t>phases</a:t>
            </a:r>
            <a:r>
              <a:rPr lang="lv-LV" dirty="0" smtClean="0"/>
              <a:t>: 3, 4 – 12</a:t>
            </a:r>
            <a:endParaRPr lang="lv-LV" dirty="0"/>
          </a:p>
        </p:txBody>
      </p:sp>
      <p:sp>
        <p:nvSpPr>
          <p:cNvPr id="4" name="Date Placeholder 3"/>
          <p:cNvSpPr>
            <a:spLocks noGrp="1"/>
          </p:cNvSpPr>
          <p:nvPr>
            <p:ph type="dt" sz="half" idx="10"/>
          </p:nvPr>
        </p:nvSpPr>
        <p:spPr/>
        <p:txBody>
          <a:bodyPr/>
          <a:lstStyle/>
          <a:p>
            <a:fld id="{004DC74B-040D-4ABE-964C-A2C982C64375}" type="datetime5">
              <a:rPr lang="lv-LV" smtClean="0"/>
              <a:t>26-apr-16</a:t>
            </a:fld>
            <a:endParaRPr lang="lv-LV"/>
          </a:p>
        </p:txBody>
      </p:sp>
      <p:sp>
        <p:nvSpPr>
          <p:cNvPr id="6" name="Slide Number Placeholder 5"/>
          <p:cNvSpPr>
            <a:spLocks noGrp="1"/>
          </p:cNvSpPr>
          <p:nvPr>
            <p:ph type="sldNum" sz="quarter" idx="12"/>
          </p:nvPr>
        </p:nvSpPr>
        <p:spPr/>
        <p:txBody>
          <a:bodyPr/>
          <a:lstStyle/>
          <a:p>
            <a:fld id="{D6F2F667-24BD-4D87-B83A-022AA6205A5D}" type="slidenum">
              <a:rPr lang="lv-LV" smtClean="0"/>
              <a:t>3</a:t>
            </a:fld>
            <a:endParaRPr lang="lv-LV"/>
          </a:p>
        </p:txBody>
      </p:sp>
    </p:spTree>
    <p:extLst>
      <p:ext uri="{BB962C8B-B14F-4D97-AF65-F5344CB8AC3E}">
        <p14:creationId xmlns:p14="http://schemas.microsoft.com/office/powerpoint/2010/main" val="20285838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734096"/>
            <a:ext cx="7886700" cy="956593"/>
          </a:xfrm>
        </p:spPr>
        <p:txBody>
          <a:bodyPr/>
          <a:lstStyle/>
          <a:p>
            <a:r>
              <a:rPr lang="lv-LV" dirty="0" err="1" smtClean="0"/>
              <a:t>Introduction</a:t>
            </a:r>
            <a:endParaRPr lang="lv-LV" dirty="0"/>
          </a:p>
        </p:txBody>
      </p:sp>
      <p:sp>
        <p:nvSpPr>
          <p:cNvPr id="3" name="Content Placeholder 2"/>
          <p:cNvSpPr>
            <a:spLocks noGrp="1"/>
          </p:cNvSpPr>
          <p:nvPr>
            <p:ph idx="1"/>
          </p:nvPr>
        </p:nvSpPr>
        <p:spPr/>
        <p:txBody>
          <a:bodyPr>
            <a:normAutofit fontScale="92500" lnSpcReduction="20000"/>
          </a:bodyPr>
          <a:lstStyle/>
          <a:p>
            <a:r>
              <a:rPr lang="en-GB" dirty="0"/>
              <a:t>The fundamental principle of generic mediation </a:t>
            </a:r>
            <a:r>
              <a:rPr lang="lv-LV" dirty="0" smtClean="0"/>
              <a:t>–</a:t>
            </a:r>
            <a:r>
              <a:rPr lang="en-GB" dirty="0" smtClean="0"/>
              <a:t> each </a:t>
            </a:r>
            <a:r>
              <a:rPr lang="en-GB" dirty="0"/>
              <a:t>stage of the mediation process must be completed before progressing to the next </a:t>
            </a:r>
            <a:r>
              <a:rPr lang="en-GB" dirty="0" smtClean="0"/>
              <a:t>stag</a:t>
            </a:r>
            <a:r>
              <a:rPr lang="lv-LV" dirty="0" smtClean="0"/>
              <a:t>e</a:t>
            </a:r>
          </a:p>
          <a:p>
            <a:r>
              <a:rPr lang="en-GB" dirty="0" smtClean="0"/>
              <a:t>If </a:t>
            </a:r>
            <a:r>
              <a:rPr lang="en-GB" dirty="0"/>
              <a:t>the process continues without finishing each step, it will become apparent later on, thus requiring the mediator to return to the incomplete </a:t>
            </a:r>
            <a:r>
              <a:rPr lang="en-GB" dirty="0" smtClean="0"/>
              <a:t>stage</a:t>
            </a:r>
            <a:endParaRPr lang="lv-LV" dirty="0" smtClean="0"/>
          </a:p>
          <a:p>
            <a:r>
              <a:rPr lang="en-GB" dirty="0" smtClean="0"/>
              <a:t>At </a:t>
            </a:r>
            <a:r>
              <a:rPr lang="en-GB" dirty="0"/>
              <a:t>the same time mediation is a flexible process, as it is stated in the Recital 17 of the Directive, which stipulates the “flexibility of the mediation </a:t>
            </a:r>
            <a:r>
              <a:rPr lang="en-GB" dirty="0" smtClean="0"/>
              <a:t>process”</a:t>
            </a:r>
            <a:endParaRPr lang="lv-LV" dirty="0" smtClean="0"/>
          </a:p>
          <a:p>
            <a:r>
              <a:rPr lang="lv-LV" dirty="0" err="1" smtClean="0"/>
              <a:t>In</a:t>
            </a:r>
            <a:r>
              <a:rPr lang="en-GB" dirty="0" smtClean="0"/>
              <a:t> </a:t>
            </a:r>
            <a:r>
              <a:rPr lang="en-GB" dirty="0"/>
              <a:t>the case where at a later stage appears information which should have had to be dealt with earlier, it is still possible for the mediator to return back in the process to a prior phase and complete </a:t>
            </a:r>
            <a:r>
              <a:rPr lang="en-GB" dirty="0" smtClean="0"/>
              <a:t>it</a:t>
            </a:r>
            <a:endParaRPr lang="lv-LV" dirty="0"/>
          </a:p>
        </p:txBody>
      </p:sp>
      <p:sp>
        <p:nvSpPr>
          <p:cNvPr id="4" name="Date Placeholder 3"/>
          <p:cNvSpPr>
            <a:spLocks noGrp="1"/>
          </p:cNvSpPr>
          <p:nvPr>
            <p:ph type="dt" sz="half" idx="10"/>
          </p:nvPr>
        </p:nvSpPr>
        <p:spPr/>
        <p:txBody>
          <a:bodyPr/>
          <a:lstStyle/>
          <a:p>
            <a:fld id="{004DC74B-040D-4ABE-964C-A2C982C64375}" type="datetime5">
              <a:rPr lang="lv-LV" smtClean="0"/>
              <a:t>26-apr-16</a:t>
            </a:fld>
            <a:endParaRPr lang="lv-LV"/>
          </a:p>
        </p:txBody>
      </p:sp>
      <p:sp>
        <p:nvSpPr>
          <p:cNvPr id="6" name="Slide Number Placeholder 5"/>
          <p:cNvSpPr>
            <a:spLocks noGrp="1"/>
          </p:cNvSpPr>
          <p:nvPr>
            <p:ph type="sldNum" sz="quarter" idx="12"/>
          </p:nvPr>
        </p:nvSpPr>
        <p:spPr/>
        <p:txBody>
          <a:bodyPr/>
          <a:lstStyle/>
          <a:p>
            <a:fld id="{D6F2F667-24BD-4D87-B83A-022AA6205A5D}" type="slidenum">
              <a:rPr lang="lv-LV" smtClean="0"/>
              <a:t>4</a:t>
            </a:fld>
            <a:endParaRPr lang="lv-LV"/>
          </a:p>
        </p:txBody>
      </p:sp>
    </p:spTree>
    <p:extLst>
      <p:ext uri="{BB962C8B-B14F-4D97-AF65-F5344CB8AC3E}">
        <p14:creationId xmlns:p14="http://schemas.microsoft.com/office/powerpoint/2010/main" val="29083624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734096"/>
            <a:ext cx="7886700" cy="956593"/>
          </a:xfrm>
        </p:spPr>
        <p:txBody>
          <a:bodyPr/>
          <a:lstStyle/>
          <a:p>
            <a:r>
              <a:rPr lang="lv-LV" dirty="0" err="1" smtClean="0"/>
              <a:t>Introduction</a:t>
            </a:r>
            <a:endParaRPr lang="lv-LV" dirty="0"/>
          </a:p>
        </p:txBody>
      </p:sp>
      <p:sp>
        <p:nvSpPr>
          <p:cNvPr id="3" name="Content Placeholder 2"/>
          <p:cNvSpPr>
            <a:spLocks noGrp="1"/>
          </p:cNvSpPr>
          <p:nvPr>
            <p:ph idx="1"/>
          </p:nvPr>
        </p:nvSpPr>
        <p:spPr/>
        <p:txBody>
          <a:bodyPr>
            <a:normAutofit/>
          </a:bodyPr>
          <a:lstStyle/>
          <a:p>
            <a:r>
              <a:rPr lang="en-GB" dirty="0"/>
              <a:t>There are </a:t>
            </a:r>
            <a:r>
              <a:rPr lang="lv-LV" dirty="0" smtClean="0"/>
              <a:t>5 </a:t>
            </a:r>
            <a:r>
              <a:rPr lang="lv-LV" dirty="0" err="1" smtClean="0"/>
              <a:t>phases</a:t>
            </a:r>
            <a:r>
              <a:rPr lang="lv-LV" dirty="0" smtClean="0"/>
              <a:t> </a:t>
            </a:r>
            <a:r>
              <a:rPr lang="lv-LV" dirty="0" err="1" smtClean="0"/>
              <a:t>in</a:t>
            </a:r>
            <a:r>
              <a:rPr lang="lv-LV" dirty="0" smtClean="0"/>
              <a:t> </a:t>
            </a:r>
            <a:r>
              <a:rPr lang="lv-LV" dirty="0" err="1" smtClean="0"/>
              <a:t>the</a:t>
            </a:r>
            <a:r>
              <a:rPr lang="lv-LV" dirty="0" smtClean="0"/>
              <a:t> </a:t>
            </a:r>
            <a:r>
              <a:rPr lang="lv-LV" dirty="0" err="1" smtClean="0"/>
              <a:t>classical</a:t>
            </a:r>
            <a:r>
              <a:rPr lang="lv-LV" dirty="0" smtClean="0"/>
              <a:t> </a:t>
            </a:r>
            <a:r>
              <a:rPr lang="lv-LV" dirty="0" err="1" smtClean="0"/>
              <a:t>mediation</a:t>
            </a:r>
            <a:r>
              <a:rPr lang="lv-LV" dirty="0" smtClean="0"/>
              <a:t>:</a:t>
            </a:r>
          </a:p>
          <a:p>
            <a:pPr marL="514350" indent="-514350">
              <a:buFont typeface="+mj-lt"/>
              <a:buAutoNum type="arabicPeriod"/>
            </a:pPr>
            <a:r>
              <a:rPr lang="lv-LV" dirty="0" smtClean="0"/>
              <a:t>I</a:t>
            </a:r>
            <a:r>
              <a:rPr lang="en-GB" dirty="0" err="1" smtClean="0"/>
              <a:t>ntroduction</a:t>
            </a:r>
            <a:r>
              <a:rPr lang="lv-LV" dirty="0" smtClean="0"/>
              <a:t> </a:t>
            </a:r>
            <a:r>
              <a:rPr lang="lv-LV" dirty="0" err="1" smtClean="0"/>
              <a:t>and</a:t>
            </a:r>
            <a:r>
              <a:rPr lang="lv-LV" dirty="0" smtClean="0"/>
              <a:t> </a:t>
            </a:r>
            <a:r>
              <a:rPr lang="en-GB" dirty="0" smtClean="0"/>
              <a:t>opening session</a:t>
            </a:r>
            <a:endParaRPr lang="lv-LV" dirty="0"/>
          </a:p>
          <a:p>
            <a:pPr marL="514350" indent="-514350">
              <a:buFont typeface="+mj-lt"/>
              <a:buAutoNum type="arabicPeriod"/>
            </a:pPr>
            <a:r>
              <a:rPr lang="lv-LV" dirty="0" smtClean="0"/>
              <a:t>D</a:t>
            </a:r>
            <a:r>
              <a:rPr lang="en-GB" dirty="0" err="1" smtClean="0"/>
              <a:t>escri</a:t>
            </a:r>
            <a:r>
              <a:rPr lang="lv-LV" dirty="0" err="1" smtClean="0"/>
              <a:t>ption</a:t>
            </a:r>
            <a:r>
              <a:rPr lang="lv-LV" dirty="0" smtClean="0"/>
              <a:t> </a:t>
            </a:r>
            <a:r>
              <a:rPr lang="lv-LV" dirty="0" err="1" smtClean="0"/>
              <a:t>of</a:t>
            </a:r>
            <a:r>
              <a:rPr lang="en-GB" dirty="0" smtClean="0"/>
              <a:t> situation</a:t>
            </a:r>
            <a:endParaRPr lang="lv-LV" dirty="0" smtClean="0"/>
          </a:p>
          <a:p>
            <a:pPr marL="514350" indent="-514350">
              <a:buFont typeface="+mj-lt"/>
              <a:buAutoNum type="arabicPeriod"/>
            </a:pPr>
            <a:r>
              <a:rPr lang="lv-LV" dirty="0" err="1" smtClean="0"/>
              <a:t>Discovery</a:t>
            </a:r>
            <a:r>
              <a:rPr lang="lv-LV" dirty="0" smtClean="0"/>
              <a:t> </a:t>
            </a:r>
            <a:r>
              <a:rPr lang="lv-LV" dirty="0" err="1" smtClean="0"/>
              <a:t>of</a:t>
            </a:r>
            <a:r>
              <a:rPr lang="lv-LV" dirty="0" smtClean="0"/>
              <a:t> i</a:t>
            </a:r>
            <a:r>
              <a:rPr lang="en-GB" dirty="0" err="1" smtClean="0"/>
              <a:t>nterests</a:t>
            </a:r>
            <a:r>
              <a:rPr lang="en-GB" dirty="0"/>
              <a:t>, values and needs </a:t>
            </a:r>
            <a:endParaRPr lang="lv-LV" dirty="0" smtClean="0"/>
          </a:p>
          <a:p>
            <a:pPr marL="514350" indent="-514350">
              <a:buFont typeface="+mj-lt"/>
              <a:buAutoNum type="arabicPeriod"/>
            </a:pPr>
            <a:r>
              <a:rPr lang="lv-LV" dirty="0" smtClean="0"/>
              <a:t>S</a:t>
            </a:r>
            <a:r>
              <a:rPr lang="en-GB" dirty="0" err="1" smtClean="0"/>
              <a:t>olutions</a:t>
            </a:r>
            <a:r>
              <a:rPr lang="en-GB" dirty="0" smtClean="0"/>
              <a:t> </a:t>
            </a:r>
            <a:r>
              <a:rPr lang="en-GB" dirty="0"/>
              <a:t>of the conflict </a:t>
            </a:r>
            <a:r>
              <a:rPr lang="en-GB" dirty="0" smtClean="0"/>
              <a:t>resolution</a:t>
            </a:r>
            <a:endParaRPr lang="lv-LV" dirty="0" smtClean="0"/>
          </a:p>
          <a:p>
            <a:pPr marL="514350" indent="-514350">
              <a:buFont typeface="+mj-lt"/>
              <a:buAutoNum type="arabicPeriod"/>
            </a:pPr>
            <a:r>
              <a:rPr lang="lv-LV" dirty="0" smtClean="0"/>
              <a:t>A</a:t>
            </a:r>
            <a:r>
              <a:rPr lang="en-GB" dirty="0" err="1" smtClean="0"/>
              <a:t>greement</a:t>
            </a:r>
            <a:endParaRPr lang="lv-LV" dirty="0"/>
          </a:p>
        </p:txBody>
      </p:sp>
      <p:sp>
        <p:nvSpPr>
          <p:cNvPr id="4" name="Date Placeholder 3"/>
          <p:cNvSpPr>
            <a:spLocks noGrp="1"/>
          </p:cNvSpPr>
          <p:nvPr>
            <p:ph type="dt" sz="half" idx="10"/>
          </p:nvPr>
        </p:nvSpPr>
        <p:spPr/>
        <p:txBody>
          <a:bodyPr/>
          <a:lstStyle/>
          <a:p>
            <a:fld id="{004DC74B-040D-4ABE-964C-A2C982C64375}" type="datetime5">
              <a:rPr lang="lv-LV" smtClean="0"/>
              <a:t>26-apr-16</a:t>
            </a:fld>
            <a:endParaRPr lang="lv-LV"/>
          </a:p>
        </p:txBody>
      </p:sp>
      <p:sp>
        <p:nvSpPr>
          <p:cNvPr id="6" name="Slide Number Placeholder 5"/>
          <p:cNvSpPr>
            <a:spLocks noGrp="1"/>
          </p:cNvSpPr>
          <p:nvPr>
            <p:ph type="sldNum" sz="quarter" idx="12"/>
          </p:nvPr>
        </p:nvSpPr>
        <p:spPr/>
        <p:txBody>
          <a:bodyPr/>
          <a:lstStyle/>
          <a:p>
            <a:fld id="{D6F2F667-24BD-4D87-B83A-022AA6205A5D}" type="slidenum">
              <a:rPr lang="lv-LV" smtClean="0"/>
              <a:t>5</a:t>
            </a:fld>
            <a:endParaRPr lang="lv-LV"/>
          </a:p>
        </p:txBody>
      </p:sp>
    </p:spTree>
    <p:extLst>
      <p:ext uri="{BB962C8B-B14F-4D97-AF65-F5344CB8AC3E}">
        <p14:creationId xmlns:p14="http://schemas.microsoft.com/office/powerpoint/2010/main" val="13382574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734096"/>
            <a:ext cx="7886700" cy="956593"/>
          </a:xfrm>
        </p:spPr>
        <p:txBody>
          <a:bodyPr>
            <a:noAutofit/>
          </a:bodyPr>
          <a:lstStyle/>
          <a:p>
            <a:r>
              <a:rPr lang="lv-LV" sz="3800" dirty="0" err="1" smtClean="0"/>
              <a:t>Pre-phase</a:t>
            </a:r>
            <a:r>
              <a:rPr lang="lv-LV" sz="3800" dirty="0" smtClean="0"/>
              <a:t> </a:t>
            </a:r>
            <a:r>
              <a:rPr lang="lv-LV" sz="3800" dirty="0" err="1" smtClean="0"/>
              <a:t>before</a:t>
            </a:r>
            <a:r>
              <a:rPr lang="lv-LV" sz="3800" dirty="0" smtClean="0"/>
              <a:t> </a:t>
            </a:r>
            <a:r>
              <a:rPr lang="lv-LV" sz="3800" dirty="0" err="1" smtClean="0"/>
              <a:t>mediation</a:t>
            </a:r>
            <a:endParaRPr lang="lv-LV" sz="3800" dirty="0"/>
          </a:p>
        </p:txBody>
      </p:sp>
      <p:sp>
        <p:nvSpPr>
          <p:cNvPr id="3" name="Content Placeholder 2"/>
          <p:cNvSpPr>
            <a:spLocks noGrp="1"/>
          </p:cNvSpPr>
          <p:nvPr>
            <p:ph idx="1"/>
          </p:nvPr>
        </p:nvSpPr>
        <p:spPr/>
        <p:txBody>
          <a:bodyPr>
            <a:normAutofit/>
          </a:bodyPr>
          <a:lstStyle/>
          <a:p>
            <a:r>
              <a:rPr lang="lv-LV" dirty="0" err="1" smtClean="0"/>
              <a:t>Organisational</a:t>
            </a:r>
            <a:r>
              <a:rPr lang="lv-LV" dirty="0" smtClean="0"/>
              <a:t> </a:t>
            </a:r>
            <a:r>
              <a:rPr lang="lv-LV" dirty="0" err="1" smtClean="0"/>
              <a:t>issues</a:t>
            </a:r>
            <a:endParaRPr lang="lv-LV" dirty="0" smtClean="0"/>
          </a:p>
          <a:p>
            <a:r>
              <a:rPr lang="lv-LV" dirty="0" err="1" smtClean="0"/>
              <a:t>Phone</a:t>
            </a:r>
            <a:r>
              <a:rPr lang="lv-LV" dirty="0" smtClean="0"/>
              <a:t> </a:t>
            </a:r>
            <a:r>
              <a:rPr lang="lv-LV" dirty="0" err="1" smtClean="0"/>
              <a:t>calls</a:t>
            </a:r>
            <a:r>
              <a:rPr lang="lv-LV" dirty="0" smtClean="0"/>
              <a:t>, e-</a:t>
            </a:r>
            <a:r>
              <a:rPr lang="lv-LV" dirty="0" err="1" smtClean="0"/>
              <a:t>mails</a:t>
            </a:r>
            <a:r>
              <a:rPr lang="lv-LV" dirty="0" smtClean="0"/>
              <a:t>, </a:t>
            </a:r>
            <a:r>
              <a:rPr lang="lv-LV" dirty="0" err="1" smtClean="0"/>
              <a:t>meetings</a:t>
            </a:r>
            <a:r>
              <a:rPr lang="lv-LV" dirty="0" smtClean="0"/>
              <a:t> to </a:t>
            </a:r>
            <a:r>
              <a:rPr lang="lv-LV" dirty="0" err="1" smtClean="0"/>
              <a:t>contact</a:t>
            </a:r>
            <a:r>
              <a:rPr lang="lv-LV" dirty="0" smtClean="0"/>
              <a:t> </a:t>
            </a:r>
            <a:r>
              <a:rPr lang="lv-LV" dirty="0" err="1" smtClean="0"/>
              <a:t>parties</a:t>
            </a:r>
            <a:endParaRPr lang="lv-LV" dirty="0" smtClean="0"/>
          </a:p>
          <a:p>
            <a:r>
              <a:rPr lang="lv-LV" dirty="0" err="1" smtClean="0"/>
              <a:t>Drafting</a:t>
            </a:r>
            <a:r>
              <a:rPr lang="lv-LV" dirty="0" smtClean="0"/>
              <a:t> a </a:t>
            </a:r>
            <a:r>
              <a:rPr lang="lv-LV" dirty="0" err="1" smtClean="0"/>
              <a:t>contract</a:t>
            </a:r>
            <a:r>
              <a:rPr lang="lv-LV" dirty="0" smtClean="0"/>
              <a:t> </a:t>
            </a:r>
            <a:r>
              <a:rPr lang="lv-LV" dirty="0" err="1" smtClean="0"/>
              <a:t>with</a:t>
            </a:r>
            <a:r>
              <a:rPr lang="lv-LV" dirty="0" smtClean="0"/>
              <a:t> </a:t>
            </a:r>
            <a:r>
              <a:rPr lang="lv-LV" dirty="0" err="1" smtClean="0"/>
              <a:t>the</a:t>
            </a:r>
            <a:r>
              <a:rPr lang="lv-LV" dirty="0" smtClean="0"/>
              <a:t> mediator</a:t>
            </a:r>
          </a:p>
          <a:p>
            <a:r>
              <a:rPr lang="lv-LV" dirty="0" err="1" smtClean="0"/>
              <a:t>Needs</a:t>
            </a:r>
            <a:r>
              <a:rPr lang="lv-LV" dirty="0" smtClean="0"/>
              <a:t>, </a:t>
            </a:r>
            <a:r>
              <a:rPr lang="lv-LV" dirty="0" err="1" smtClean="0"/>
              <a:t>concerns</a:t>
            </a:r>
            <a:r>
              <a:rPr lang="lv-LV" dirty="0" smtClean="0"/>
              <a:t> </a:t>
            </a:r>
            <a:r>
              <a:rPr lang="lv-LV" dirty="0" err="1" smtClean="0"/>
              <a:t>and</a:t>
            </a:r>
            <a:r>
              <a:rPr lang="lv-LV" dirty="0" smtClean="0"/>
              <a:t> </a:t>
            </a:r>
            <a:r>
              <a:rPr lang="lv-LV" dirty="0" err="1" smtClean="0"/>
              <a:t>expectations</a:t>
            </a:r>
            <a:endParaRPr lang="lv-LV" dirty="0" smtClean="0"/>
          </a:p>
          <a:p>
            <a:r>
              <a:rPr lang="lv-LV" dirty="0" err="1" smtClean="0"/>
              <a:t>Keeping</a:t>
            </a:r>
            <a:r>
              <a:rPr lang="lv-LV" dirty="0" smtClean="0"/>
              <a:t> </a:t>
            </a:r>
            <a:r>
              <a:rPr lang="lv-LV" dirty="0" err="1" smtClean="0"/>
              <a:t>neutrality</a:t>
            </a:r>
            <a:endParaRPr lang="lv-LV" dirty="0"/>
          </a:p>
        </p:txBody>
      </p:sp>
      <p:sp>
        <p:nvSpPr>
          <p:cNvPr id="4" name="Date Placeholder 3"/>
          <p:cNvSpPr>
            <a:spLocks noGrp="1"/>
          </p:cNvSpPr>
          <p:nvPr>
            <p:ph type="dt" sz="half" idx="10"/>
          </p:nvPr>
        </p:nvSpPr>
        <p:spPr/>
        <p:txBody>
          <a:bodyPr/>
          <a:lstStyle/>
          <a:p>
            <a:fld id="{004DC74B-040D-4ABE-964C-A2C982C64375}" type="datetime5">
              <a:rPr lang="lv-LV" smtClean="0"/>
              <a:t>26-apr-16</a:t>
            </a:fld>
            <a:endParaRPr lang="lv-LV"/>
          </a:p>
        </p:txBody>
      </p:sp>
      <p:sp>
        <p:nvSpPr>
          <p:cNvPr id="6" name="Slide Number Placeholder 5"/>
          <p:cNvSpPr>
            <a:spLocks noGrp="1"/>
          </p:cNvSpPr>
          <p:nvPr>
            <p:ph type="sldNum" sz="quarter" idx="12"/>
          </p:nvPr>
        </p:nvSpPr>
        <p:spPr/>
        <p:txBody>
          <a:bodyPr/>
          <a:lstStyle/>
          <a:p>
            <a:fld id="{D6F2F667-24BD-4D87-B83A-022AA6205A5D}" type="slidenum">
              <a:rPr lang="lv-LV" smtClean="0"/>
              <a:t>6</a:t>
            </a:fld>
            <a:endParaRPr lang="lv-LV"/>
          </a:p>
        </p:txBody>
      </p:sp>
    </p:spTree>
    <p:extLst>
      <p:ext uri="{BB962C8B-B14F-4D97-AF65-F5344CB8AC3E}">
        <p14:creationId xmlns:p14="http://schemas.microsoft.com/office/powerpoint/2010/main" val="9828235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734096"/>
            <a:ext cx="7886700" cy="956593"/>
          </a:xfrm>
        </p:spPr>
        <p:txBody>
          <a:bodyPr>
            <a:noAutofit/>
          </a:bodyPr>
          <a:lstStyle/>
          <a:p>
            <a:r>
              <a:rPr lang="lv-LV" sz="3800" dirty="0" err="1" smtClean="0"/>
              <a:t>Phase</a:t>
            </a:r>
            <a:r>
              <a:rPr lang="lv-LV" sz="3800" dirty="0" smtClean="0"/>
              <a:t> 1 - </a:t>
            </a:r>
            <a:r>
              <a:rPr lang="lv-LV" sz="3800" dirty="0" err="1" smtClean="0"/>
              <a:t>Introduction</a:t>
            </a:r>
            <a:endParaRPr lang="lv-LV" sz="3800" dirty="0"/>
          </a:p>
        </p:txBody>
      </p:sp>
      <p:sp>
        <p:nvSpPr>
          <p:cNvPr id="3" name="Content Placeholder 2"/>
          <p:cNvSpPr>
            <a:spLocks noGrp="1"/>
          </p:cNvSpPr>
          <p:nvPr>
            <p:ph idx="1"/>
          </p:nvPr>
        </p:nvSpPr>
        <p:spPr/>
        <p:txBody>
          <a:bodyPr>
            <a:normAutofit/>
          </a:bodyPr>
          <a:lstStyle/>
          <a:p>
            <a:r>
              <a:rPr lang="lv-LV" dirty="0" err="1" smtClean="0"/>
              <a:t>Greeting</a:t>
            </a:r>
            <a:r>
              <a:rPr lang="lv-LV" dirty="0" smtClean="0"/>
              <a:t> </a:t>
            </a:r>
            <a:r>
              <a:rPr lang="lv-LV" dirty="0" err="1" smtClean="0"/>
              <a:t>the</a:t>
            </a:r>
            <a:r>
              <a:rPr lang="lv-LV" dirty="0" smtClean="0"/>
              <a:t> </a:t>
            </a:r>
            <a:r>
              <a:rPr lang="lv-LV" dirty="0" err="1" smtClean="0"/>
              <a:t>parties</a:t>
            </a:r>
            <a:endParaRPr lang="lv-LV" dirty="0" smtClean="0"/>
          </a:p>
          <a:p>
            <a:r>
              <a:rPr lang="lv-LV" dirty="0" err="1" smtClean="0"/>
              <a:t>Warming-up</a:t>
            </a:r>
            <a:r>
              <a:rPr lang="lv-LV" dirty="0" smtClean="0"/>
              <a:t> </a:t>
            </a:r>
            <a:r>
              <a:rPr lang="lv-LV" dirty="0" err="1" smtClean="0"/>
              <a:t>environment</a:t>
            </a:r>
            <a:r>
              <a:rPr lang="lv-LV" dirty="0" smtClean="0"/>
              <a:t>, </a:t>
            </a:r>
            <a:r>
              <a:rPr lang="lv-LV" dirty="0" err="1" smtClean="0"/>
              <a:t>neutral</a:t>
            </a:r>
            <a:r>
              <a:rPr lang="lv-LV" dirty="0" smtClean="0"/>
              <a:t> </a:t>
            </a:r>
            <a:r>
              <a:rPr lang="lv-LV" dirty="0" err="1" smtClean="0"/>
              <a:t>conversation</a:t>
            </a:r>
            <a:r>
              <a:rPr lang="lv-LV" dirty="0" smtClean="0"/>
              <a:t> </a:t>
            </a:r>
          </a:p>
          <a:p>
            <a:r>
              <a:rPr lang="lv-LV" dirty="0" err="1" smtClean="0"/>
              <a:t>Examination</a:t>
            </a:r>
            <a:r>
              <a:rPr lang="lv-LV" dirty="0" smtClean="0"/>
              <a:t> </a:t>
            </a:r>
            <a:r>
              <a:rPr lang="lv-LV" dirty="0" err="1" smtClean="0"/>
              <a:t>of</a:t>
            </a:r>
            <a:r>
              <a:rPr lang="lv-LV" dirty="0" smtClean="0"/>
              <a:t> ID </a:t>
            </a:r>
            <a:r>
              <a:rPr lang="lv-LV" dirty="0" err="1" smtClean="0"/>
              <a:t>cards</a:t>
            </a:r>
            <a:r>
              <a:rPr lang="lv-LV" dirty="0" smtClean="0"/>
              <a:t> </a:t>
            </a:r>
            <a:r>
              <a:rPr lang="lv-LV" dirty="0" err="1" smtClean="0"/>
              <a:t>and</a:t>
            </a:r>
            <a:r>
              <a:rPr lang="lv-LV" dirty="0" smtClean="0"/>
              <a:t> </a:t>
            </a:r>
            <a:r>
              <a:rPr lang="lv-LV" dirty="0" err="1" smtClean="0"/>
              <a:t>proxies</a:t>
            </a:r>
            <a:endParaRPr lang="lv-LV" dirty="0" smtClean="0"/>
          </a:p>
          <a:p>
            <a:r>
              <a:rPr lang="lv-LV" dirty="0" err="1" smtClean="0"/>
              <a:t>Opening</a:t>
            </a:r>
            <a:r>
              <a:rPr lang="lv-LV" dirty="0" smtClean="0"/>
              <a:t> </a:t>
            </a:r>
            <a:r>
              <a:rPr lang="lv-LV" dirty="0" err="1" smtClean="0"/>
              <a:t>statements</a:t>
            </a:r>
            <a:endParaRPr lang="lv-LV" dirty="0" smtClean="0"/>
          </a:p>
          <a:p>
            <a:r>
              <a:rPr lang="lv-LV" dirty="0" err="1" smtClean="0"/>
              <a:t>Explanation</a:t>
            </a:r>
            <a:r>
              <a:rPr lang="lv-LV" dirty="0" smtClean="0"/>
              <a:t> </a:t>
            </a:r>
            <a:r>
              <a:rPr lang="lv-LV" dirty="0" err="1" smtClean="0"/>
              <a:t>of</a:t>
            </a:r>
            <a:r>
              <a:rPr lang="lv-LV" dirty="0" smtClean="0"/>
              <a:t> </a:t>
            </a:r>
            <a:r>
              <a:rPr lang="lv-LV" dirty="0" err="1" smtClean="0"/>
              <a:t>rules</a:t>
            </a:r>
            <a:r>
              <a:rPr lang="lv-LV" dirty="0" smtClean="0"/>
              <a:t> </a:t>
            </a:r>
            <a:r>
              <a:rPr lang="lv-LV" dirty="0" err="1" smtClean="0"/>
              <a:t>and</a:t>
            </a:r>
            <a:r>
              <a:rPr lang="lv-LV" dirty="0" smtClean="0"/>
              <a:t> </a:t>
            </a:r>
            <a:r>
              <a:rPr lang="lv-LV" dirty="0" err="1" smtClean="0"/>
              <a:t>principles</a:t>
            </a:r>
            <a:endParaRPr lang="lv-LV" dirty="0" smtClean="0"/>
          </a:p>
          <a:p>
            <a:r>
              <a:rPr lang="lv-LV" dirty="0" err="1" smtClean="0"/>
              <a:t>Establishment</a:t>
            </a:r>
            <a:r>
              <a:rPr lang="lv-LV" dirty="0" smtClean="0"/>
              <a:t> </a:t>
            </a:r>
            <a:r>
              <a:rPr lang="lv-LV" dirty="0" err="1" smtClean="0"/>
              <a:t>of</a:t>
            </a:r>
            <a:r>
              <a:rPr lang="lv-LV" dirty="0" smtClean="0"/>
              <a:t> </a:t>
            </a:r>
            <a:r>
              <a:rPr lang="lv-LV" dirty="0" err="1" smtClean="0"/>
              <a:t>good</a:t>
            </a:r>
            <a:r>
              <a:rPr lang="lv-LV" dirty="0" smtClean="0"/>
              <a:t> </a:t>
            </a:r>
            <a:r>
              <a:rPr lang="lv-LV" dirty="0" err="1" smtClean="0"/>
              <a:t>relations</a:t>
            </a:r>
            <a:r>
              <a:rPr lang="lv-LV" dirty="0" smtClean="0"/>
              <a:t> </a:t>
            </a:r>
            <a:r>
              <a:rPr lang="lv-LV" dirty="0" err="1" smtClean="0"/>
              <a:t>with</a:t>
            </a:r>
            <a:r>
              <a:rPr lang="lv-LV" dirty="0" smtClean="0"/>
              <a:t> </a:t>
            </a:r>
            <a:r>
              <a:rPr lang="lv-LV" dirty="0" err="1" smtClean="0"/>
              <a:t>both</a:t>
            </a:r>
            <a:r>
              <a:rPr lang="lv-LV" dirty="0" smtClean="0"/>
              <a:t> </a:t>
            </a:r>
            <a:r>
              <a:rPr lang="lv-LV" dirty="0" err="1" smtClean="0"/>
              <a:t>parties</a:t>
            </a:r>
            <a:endParaRPr lang="lv-LV" dirty="0"/>
          </a:p>
        </p:txBody>
      </p:sp>
      <p:sp>
        <p:nvSpPr>
          <p:cNvPr id="4" name="Date Placeholder 3"/>
          <p:cNvSpPr>
            <a:spLocks noGrp="1"/>
          </p:cNvSpPr>
          <p:nvPr>
            <p:ph type="dt" sz="half" idx="10"/>
          </p:nvPr>
        </p:nvSpPr>
        <p:spPr/>
        <p:txBody>
          <a:bodyPr/>
          <a:lstStyle/>
          <a:p>
            <a:fld id="{004DC74B-040D-4ABE-964C-A2C982C64375}" type="datetime5">
              <a:rPr lang="lv-LV" smtClean="0"/>
              <a:t>26-apr-16</a:t>
            </a:fld>
            <a:endParaRPr lang="lv-LV"/>
          </a:p>
        </p:txBody>
      </p:sp>
      <p:sp>
        <p:nvSpPr>
          <p:cNvPr id="6" name="Slide Number Placeholder 5"/>
          <p:cNvSpPr>
            <a:spLocks noGrp="1"/>
          </p:cNvSpPr>
          <p:nvPr>
            <p:ph type="sldNum" sz="quarter" idx="12"/>
          </p:nvPr>
        </p:nvSpPr>
        <p:spPr/>
        <p:txBody>
          <a:bodyPr/>
          <a:lstStyle/>
          <a:p>
            <a:fld id="{D6F2F667-24BD-4D87-B83A-022AA6205A5D}" type="slidenum">
              <a:rPr lang="lv-LV" smtClean="0"/>
              <a:t>7</a:t>
            </a:fld>
            <a:endParaRPr lang="lv-LV"/>
          </a:p>
        </p:txBody>
      </p:sp>
    </p:spTree>
    <p:extLst>
      <p:ext uri="{BB962C8B-B14F-4D97-AF65-F5344CB8AC3E}">
        <p14:creationId xmlns:p14="http://schemas.microsoft.com/office/powerpoint/2010/main" val="1672892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734096"/>
            <a:ext cx="7886700" cy="956593"/>
          </a:xfrm>
        </p:spPr>
        <p:txBody>
          <a:bodyPr>
            <a:noAutofit/>
          </a:bodyPr>
          <a:lstStyle/>
          <a:p>
            <a:r>
              <a:rPr lang="lv-LV" sz="3800" dirty="0" err="1" smtClean="0"/>
              <a:t>Phase</a:t>
            </a:r>
            <a:r>
              <a:rPr lang="lv-LV" sz="3800" dirty="0" smtClean="0"/>
              <a:t> 2 – </a:t>
            </a:r>
            <a:r>
              <a:rPr lang="lv-LV" sz="3800" dirty="0" err="1" smtClean="0"/>
              <a:t>Exploring</a:t>
            </a:r>
            <a:r>
              <a:rPr lang="lv-LV" sz="3800" dirty="0" smtClean="0"/>
              <a:t> </a:t>
            </a:r>
            <a:r>
              <a:rPr lang="lv-LV" sz="3800" dirty="0" err="1" smtClean="0"/>
              <a:t>stage</a:t>
            </a:r>
            <a:endParaRPr lang="lv-LV" sz="3800" dirty="0"/>
          </a:p>
        </p:txBody>
      </p:sp>
      <p:sp>
        <p:nvSpPr>
          <p:cNvPr id="3" name="Content Placeholder 2"/>
          <p:cNvSpPr>
            <a:spLocks noGrp="1"/>
          </p:cNvSpPr>
          <p:nvPr>
            <p:ph idx="1"/>
          </p:nvPr>
        </p:nvSpPr>
        <p:spPr/>
        <p:txBody>
          <a:bodyPr>
            <a:normAutofit/>
          </a:bodyPr>
          <a:lstStyle/>
          <a:p>
            <a:r>
              <a:rPr lang="en-GB" dirty="0"/>
              <a:t>Although the mediator might know already the story of the parties, </a:t>
            </a:r>
            <a:r>
              <a:rPr lang="en-GB" dirty="0" err="1" smtClean="0"/>
              <a:t>th</a:t>
            </a:r>
            <a:r>
              <a:rPr lang="lv-LV" dirty="0" err="1" smtClean="0"/>
              <a:t>is</a:t>
            </a:r>
            <a:r>
              <a:rPr lang="en-GB" dirty="0" smtClean="0"/>
              <a:t> </a:t>
            </a:r>
            <a:r>
              <a:rPr lang="en-GB" dirty="0"/>
              <a:t>phase should include free storytelling part by each </a:t>
            </a:r>
            <a:r>
              <a:rPr lang="en-GB" dirty="0" smtClean="0"/>
              <a:t>party</a:t>
            </a:r>
            <a:endParaRPr lang="lv-LV" dirty="0" smtClean="0"/>
          </a:p>
          <a:p>
            <a:r>
              <a:rPr lang="lv-LV" dirty="0" err="1" smtClean="0"/>
              <a:t>Neutral</a:t>
            </a:r>
            <a:r>
              <a:rPr lang="lv-LV" dirty="0" smtClean="0"/>
              <a:t> </a:t>
            </a:r>
            <a:r>
              <a:rPr lang="lv-LV" dirty="0" err="1" smtClean="0"/>
              <a:t>language</a:t>
            </a:r>
            <a:endParaRPr lang="lv-LV" dirty="0" smtClean="0"/>
          </a:p>
          <a:p>
            <a:r>
              <a:rPr lang="lv-LV" dirty="0" err="1" smtClean="0"/>
              <a:t>Summary</a:t>
            </a:r>
            <a:r>
              <a:rPr lang="lv-LV" dirty="0" smtClean="0"/>
              <a:t>, </a:t>
            </a:r>
            <a:r>
              <a:rPr lang="lv-LV" dirty="0" err="1" smtClean="0"/>
              <a:t>reflection</a:t>
            </a:r>
            <a:r>
              <a:rPr lang="lv-LV" dirty="0" smtClean="0"/>
              <a:t>, </a:t>
            </a:r>
            <a:r>
              <a:rPr lang="lv-LV" dirty="0" err="1" smtClean="0"/>
              <a:t>active</a:t>
            </a:r>
            <a:r>
              <a:rPr lang="lv-LV" dirty="0" smtClean="0"/>
              <a:t> </a:t>
            </a:r>
            <a:r>
              <a:rPr lang="lv-LV" dirty="0" err="1" smtClean="0"/>
              <a:t>listening</a:t>
            </a:r>
            <a:endParaRPr lang="lv-LV" dirty="0" smtClean="0"/>
          </a:p>
          <a:p>
            <a:r>
              <a:rPr lang="lv-LV" dirty="0" err="1" smtClean="0"/>
              <a:t>One</a:t>
            </a:r>
            <a:r>
              <a:rPr lang="lv-LV" dirty="0" smtClean="0"/>
              <a:t> talks, </a:t>
            </a:r>
            <a:r>
              <a:rPr lang="lv-LV" dirty="0" err="1" smtClean="0"/>
              <a:t>the</a:t>
            </a:r>
            <a:r>
              <a:rPr lang="lv-LV" dirty="0" smtClean="0"/>
              <a:t> </a:t>
            </a:r>
            <a:r>
              <a:rPr lang="lv-LV" dirty="0" err="1" smtClean="0"/>
              <a:t>other</a:t>
            </a:r>
            <a:r>
              <a:rPr lang="lv-LV" dirty="0" smtClean="0"/>
              <a:t> </a:t>
            </a:r>
            <a:r>
              <a:rPr lang="lv-LV" dirty="0" err="1" smtClean="0"/>
              <a:t>listens</a:t>
            </a:r>
            <a:endParaRPr lang="lv-LV" dirty="0"/>
          </a:p>
          <a:p>
            <a:r>
              <a:rPr lang="lv-LV" dirty="0" err="1" smtClean="0"/>
              <a:t>Keeping</a:t>
            </a:r>
            <a:r>
              <a:rPr lang="lv-LV" dirty="0" smtClean="0"/>
              <a:t> </a:t>
            </a:r>
            <a:r>
              <a:rPr lang="lv-LV" dirty="0" err="1" smtClean="0"/>
              <a:t>notes</a:t>
            </a:r>
            <a:r>
              <a:rPr lang="lv-LV" dirty="0" smtClean="0"/>
              <a:t>, </a:t>
            </a:r>
            <a:r>
              <a:rPr lang="lv-LV" dirty="0" err="1" smtClean="0"/>
              <a:t>however</a:t>
            </a:r>
            <a:r>
              <a:rPr lang="lv-LV" dirty="0" smtClean="0"/>
              <a:t> </a:t>
            </a:r>
            <a:r>
              <a:rPr lang="lv-LV" dirty="0" err="1" smtClean="0"/>
              <a:t>not</a:t>
            </a:r>
            <a:r>
              <a:rPr lang="lv-LV" dirty="0" smtClean="0"/>
              <a:t> </a:t>
            </a:r>
            <a:r>
              <a:rPr lang="lv-LV" dirty="0" err="1" smtClean="0"/>
              <a:t>loosing</a:t>
            </a:r>
            <a:r>
              <a:rPr lang="lv-LV" dirty="0" smtClean="0"/>
              <a:t> </a:t>
            </a:r>
            <a:r>
              <a:rPr lang="lv-LV" dirty="0" err="1" smtClean="0"/>
              <a:t>the</a:t>
            </a:r>
            <a:r>
              <a:rPr lang="lv-LV" dirty="0" smtClean="0"/>
              <a:t> </a:t>
            </a:r>
            <a:r>
              <a:rPr lang="lv-LV" dirty="0" err="1" smtClean="0"/>
              <a:t>contact</a:t>
            </a:r>
            <a:endParaRPr lang="lv-LV" dirty="0" smtClean="0"/>
          </a:p>
          <a:p>
            <a:r>
              <a:rPr lang="lv-LV" dirty="0" err="1" smtClean="0"/>
              <a:t>Think</a:t>
            </a:r>
            <a:r>
              <a:rPr lang="lv-LV" dirty="0" smtClean="0"/>
              <a:t> </a:t>
            </a:r>
            <a:r>
              <a:rPr lang="lv-LV" dirty="0" err="1" smtClean="0"/>
              <a:t>about</a:t>
            </a:r>
            <a:r>
              <a:rPr lang="lv-LV" dirty="0" smtClean="0"/>
              <a:t> </a:t>
            </a:r>
            <a:r>
              <a:rPr lang="lv-LV" dirty="0" err="1" smtClean="0"/>
              <a:t>getting</a:t>
            </a:r>
            <a:r>
              <a:rPr lang="lv-LV" dirty="0" smtClean="0"/>
              <a:t> </a:t>
            </a:r>
            <a:r>
              <a:rPr lang="lv-LV" dirty="0" err="1" smtClean="0"/>
              <a:t>acquainted</a:t>
            </a:r>
            <a:r>
              <a:rPr lang="lv-LV" dirty="0" smtClean="0"/>
              <a:t>  </a:t>
            </a:r>
            <a:r>
              <a:rPr lang="lv-LV" dirty="0" err="1" smtClean="0"/>
              <a:t>with</a:t>
            </a:r>
            <a:r>
              <a:rPr lang="lv-LV" dirty="0" smtClean="0"/>
              <a:t> </a:t>
            </a:r>
            <a:r>
              <a:rPr lang="lv-LV" dirty="0" err="1" smtClean="0"/>
              <a:t>disputable</a:t>
            </a:r>
            <a:r>
              <a:rPr lang="lv-LV" dirty="0" smtClean="0"/>
              <a:t> </a:t>
            </a:r>
            <a:r>
              <a:rPr lang="lv-LV" dirty="0" err="1" smtClean="0"/>
              <a:t>topic</a:t>
            </a:r>
            <a:r>
              <a:rPr lang="lv-LV" dirty="0" smtClean="0"/>
              <a:t> </a:t>
            </a:r>
            <a:r>
              <a:rPr lang="lv-LV" dirty="0" err="1" smtClean="0"/>
              <a:t>in</a:t>
            </a:r>
            <a:r>
              <a:rPr lang="lv-LV" dirty="0" smtClean="0"/>
              <a:t> </a:t>
            </a:r>
            <a:r>
              <a:rPr lang="lv-LV" dirty="0" err="1" smtClean="0"/>
              <a:t>advance</a:t>
            </a:r>
            <a:endParaRPr lang="lv-LV" dirty="0" smtClean="0"/>
          </a:p>
        </p:txBody>
      </p:sp>
      <p:sp>
        <p:nvSpPr>
          <p:cNvPr id="4" name="Date Placeholder 3"/>
          <p:cNvSpPr>
            <a:spLocks noGrp="1"/>
          </p:cNvSpPr>
          <p:nvPr>
            <p:ph type="dt" sz="half" idx="10"/>
          </p:nvPr>
        </p:nvSpPr>
        <p:spPr/>
        <p:txBody>
          <a:bodyPr/>
          <a:lstStyle/>
          <a:p>
            <a:fld id="{004DC74B-040D-4ABE-964C-A2C982C64375}" type="datetime5">
              <a:rPr lang="lv-LV" smtClean="0"/>
              <a:t>26-apr-16</a:t>
            </a:fld>
            <a:endParaRPr lang="lv-LV"/>
          </a:p>
        </p:txBody>
      </p:sp>
      <p:sp>
        <p:nvSpPr>
          <p:cNvPr id="6" name="Slide Number Placeholder 5"/>
          <p:cNvSpPr>
            <a:spLocks noGrp="1"/>
          </p:cNvSpPr>
          <p:nvPr>
            <p:ph type="sldNum" sz="quarter" idx="12"/>
          </p:nvPr>
        </p:nvSpPr>
        <p:spPr/>
        <p:txBody>
          <a:bodyPr/>
          <a:lstStyle/>
          <a:p>
            <a:fld id="{D6F2F667-24BD-4D87-B83A-022AA6205A5D}" type="slidenum">
              <a:rPr lang="lv-LV" smtClean="0"/>
              <a:t>8</a:t>
            </a:fld>
            <a:endParaRPr lang="lv-LV"/>
          </a:p>
        </p:txBody>
      </p:sp>
    </p:spTree>
    <p:extLst>
      <p:ext uri="{BB962C8B-B14F-4D97-AF65-F5344CB8AC3E}">
        <p14:creationId xmlns:p14="http://schemas.microsoft.com/office/powerpoint/2010/main" val="1402473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734096"/>
            <a:ext cx="7886700" cy="956593"/>
          </a:xfrm>
        </p:spPr>
        <p:txBody>
          <a:bodyPr>
            <a:noAutofit/>
          </a:bodyPr>
          <a:lstStyle/>
          <a:p>
            <a:r>
              <a:rPr lang="lv-LV" sz="3800" dirty="0" err="1" smtClean="0"/>
              <a:t>Phase</a:t>
            </a:r>
            <a:r>
              <a:rPr lang="lv-LV" sz="3800" dirty="0" smtClean="0"/>
              <a:t> 3 – </a:t>
            </a:r>
            <a:r>
              <a:rPr lang="lv-LV" sz="3800" dirty="0" err="1" smtClean="0"/>
              <a:t>Interests</a:t>
            </a:r>
            <a:r>
              <a:rPr lang="lv-LV" sz="3800" dirty="0" smtClean="0"/>
              <a:t> </a:t>
            </a:r>
            <a:r>
              <a:rPr lang="lv-LV" sz="3800" dirty="0" err="1" smtClean="0"/>
              <a:t>and</a:t>
            </a:r>
            <a:r>
              <a:rPr lang="lv-LV" sz="3800" dirty="0" smtClean="0"/>
              <a:t> </a:t>
            </a:r>
            <a:r>
              <a:rPr lang="lv-LV" sz="3800" dirty="0" err="1" smtClean="0"/>
              <a:t>values</a:t>
            </a:r>
            <a:endParaRPr lang="lv-LV" sz="3800" dirty="0"/>
          </a:p>
        </p:txBody>
      </p:sp>
      <p:sp>
        <p:nvSpPr>
          <p:cNvPr id="3" name="Content Placeholder 2"/>
          <p:cNvSpPr>
            <a:spLocks noGrp="1"/>
          </p:cNvSpPr>
          <p:nvPr>
            <p:ph idx="1"/>
          </p:nvPr>
        </p:nvSpPr>
        <p:spPr/>
        <p:txBody>
          <a:bodyPr>
            <a:normAutofit fontScale="92500" lnSpcReduction="10000"/>
          </a:bodyPr>
          <a:lstStyle/>
          <a:p>
            <a:r>
              <a:rPr lang="lv-LV" dirty="0"/>
              <a:t>T</a:t>
            </a:r>
            <a:r>
              <a:rPr lang="en-GB" dirty="0" smtClean="0"/>
              <a:t>he </a:t>
            </a:r>
            <a:r>
              <a:rPr lang="en-GB" dirty="0"/>
              <a:t>interests are hidden behind positions of the </a:t>
            </a:r>
            <a:r>
              <a:rPr lang="en-GB" dirty="0" smtClean="0"/>
              <a:t>parties</a:t>
            </a:r>
            <a:endParaRPr lang="lv-LV" dirty="0" smtClean="0"/>
          </a:p>
          <a:p>
            <a:r>
              <a:rPr lang="en-GB" dirty="0"/>
              <a:t>Positions are defined officially in court or arbitration in the claim </a:t>
            </a:r>
            <a:r>
              <a:rPr lang="en-GB" dirty="0" smtClean="0"/>
              <a:t>statements</a:t>
            </a:r>
            <a:endParaRPr lang="lv-LV" dirty="0" smtClean="0"/>
          </a:p>
          <a:p>
            <a:r>
              <a:rPr lang="en-GB" dirty="0" smtClean="0"/>
              <a:t>However </a:t>
            </a:r>
            <a:r>
              <a:rPr lang="en-GB" dirty="0"/>
              <a:t>the real interests and values are hidden behind these </a:t>
            </a:r>
            <a:r>
              <a:rPr lang="en-GB" dirty="0" smtClean="0"/>
              <a:t>positions</a:t>
            </a:r>
            <a:endParaRPr lang="lv-LV" dirty="0" smtClean="0"/>
          </a:p>
          <a:p>
            <a:r>
              <a:rPr lang="en-GB" dirty="0" smtClean="0"/>
              <a:t>The </a:t>
            </a:r>
            <a:r>
              <a:rPr lang="en-GB" dirty="0"/>
              <a:t>parties in conflict can be viewed as pyramids with layers. At the upper layer of the pyramid there are positions of the parties. In the pyramid’s middle layer there are interests justifying those interests above. In the lower layer there are needs and concerns of the parties justifying the interests above</a:t>
            </a:r>
            <a:endParaRPr lang="lv-LV" dirty="0" smtClean="0"/>
          </a:p>
        </p:txBody>
      </p:sp>
      <p:sp>
        <p:nvSpPr>
          <p:cNvPr id="4" name="Date Placeholder 3"/>
          <p:cNvSpPr>
            <a:spLocks noGrp="1"/>
          </p:cNvSpPr>
          <p:nvPr>
            <p:ph type="dt" sz="half" idx="10"/>
          </p:nvPr>
        </p:nvSpPr>
        <p:spPr/>
        <p:txBody>
          <a:bodyPr/>
          <a:lstStyle/>
          <a:p>
            <a:fld id="{004DC74B-040D-4ABE-964C-A2C982C64375}" type="datetime5">
              <a:rPr lang="lv-LV" smtClean="0"/>
              <a:t>26-apr-16</a:t>
            </a:fld>
            <a:endParaRPr lang="lv-LV"/>
          </a:p>
        </p:txBody>
      </p:sp>
      <p:sp>
        <p:nvSpPr>
          <p:cNvPr id="6" name="Slide Number Placeholder 5"/>
          <p:cNvSpPr>
            <a:spLocks noGrp="1"/>
          </p:cNvSpPr>
          <p:nvPr>
            <p:ph type="sldNum" sz="quarter" idx="12"/>
          </p:nvPr>
        </p:nvSpPr>
        <p:spPr/>
        <p:txBody>
          <a:bodyPr/>
          <a:lstStyle/>
          <a:p>
            <a:fld id="{D6F2F667-24BD-4D87-B83A-022AA6205A5D}" type="slidenum">
              <a:rPr lang="lv-LV" smtClean="0"/>
              <a:t>9</a:t>
            </a:fld>
            <a:endParaRPr lang="lv-LV"/>
          </a:p>
        </p:txBody>
      </p:sp>
    </p:spTree>
    <p:extLst>
      <p:ext uri="{BB962C8B-B14F-4D97-AF65-F5344CB8AC3E}">
        <p14:creationId xmlns:p14="http://schemas.microsoft.com/office/powerpoint/2010/main" val="29661964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256</TotalTime>
  <Words>667</Words>
  <Application>Microsoft Office PowerPoint</Application>
  <PresentationFormat>On-screen Show (4:3)</PresentationFormat>
  <Paragraphs>94</Paragraphs>
  <Slides>13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Mag. iur. Dana Rone</vt:lpstr>
      <vt:lpstr>Introduction</vt:lpstr>
      <vt:lpstr>Introduction</vt:lpstr>
      <vt:lpstr>Introduction</vt:lpstr>
      <vt:lpstr>Introduction</vt:lpstr>
      <vt:lpstr>Pre-phase before mediation</vt:lpstr>
      <vt:lpstr>Phase 1 - Introduction</vt:lpstr>
      <vt:lpstr>Phase 2 – Exploring stage</vt:lpstr>
      <vt:lpstr>Phase 3 – Interests and values</vt:lpstr>
      <vt:lpstr>Phase 3 – Interests and values</vt:lpstr>
      <vt:lpstr>Phase 4 – Solutions of the conflict</vt:lpstr>
      <vt:lpstr>Phase 5 – Result of the mediation</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Surname</dc:title>
  <dc:creator>Kristine Tihanova</dc:creator>
  <cp:lastModifiedBy>Kristine Tihanova</cp:lastModifiedBy>
  <cp:revision>22</cp:revision>
  <cp:lastPrinted>2015-10-12T14:07:37Z</cp:lastPrinted>
  <dcterms:created xsi:type="dcterms:W3CDTF">2015-09-16T09:06:38Z</dcterms:created>
  <dcterms:modified xsi:type="dcterms:W3CDTF">2016-04-26T15:37:16Z</dcterms:modified>
</cp:coreProperties>
</file>